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bff1edf8a9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bff1edf8a9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bff1edf8a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bff1edf8a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bff1edf8a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bff1edf8a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bff1edf8a9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bff1edf8a9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bff1edf8a9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bff1edf8a9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6ad2465cb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6ad2465cb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bff1edf8a9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bff1edf8a9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bff1edf8a9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bff1edf8a9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bff1edf8a9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bff1edf8a9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bff1edf8a9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bff1edf8a9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6ad2465cb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6ad2465cb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bff1edf8a9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bff1edf8a9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bff1edf8a9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bff1edf8a9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bff1edf8a9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bff1edf8a9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bff1edf8a9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bff1edf8a9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bff1edf8a9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bff1edf8a9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bff1edf8a9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bff1edf8a9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bff1edf8a9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bff1edf8a9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bff1edf8a9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bff1edf8a9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bff1edf8a9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bff1edf8a9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bff1edf8a9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bff1edf8a9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6ad2465cbd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6ad2465cbd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bff1edf8a9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bff1edf8a9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bff1edf8a9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bff1edf8a9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bff1edf8a9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bff1edf8a9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bff1edf8a9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bff1edf8a9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bff1edf8a9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bff1edf8a9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bff1edf8a9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bff1edf8a9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bff1edf8a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bff1edf8a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6ad2465cbd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6ad2465cbd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6ad2465cbd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6ad2465cbd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bff1edf8a9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bff1edf8a9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6ad2465cbd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6ad2465cbd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bff1edf8a9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bff1edf8a9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22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png"/><Relationship Id="rId10" Type="http://schemas.openxmlformats.org/officeDocument/2006/relationships/image" Target="../media/image16.png"/><Relationship Id="rId13" Type="http://schemas.openxmlformats.org/officeDocument/2006/relationships/image" Target="../media/image20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25.png"/><Relationship Id="rId13" Type="http://schemas.openxmlformats.org/officeDocument/2006/relationships/image" Target="../media/image3.png"/><Relationship Id="rId1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Relationship Id="rId5" Type="http://schemas.openxmlformats.org/officeDocument/2006/relationships/image" Target="../media/image15.png"/><Relationship Id="rId6" Type="http://schemas.openxmlformats.org/officeDocument/2006/relationships/image" Target="../media/image11.png"/><Relationship Id="rId7" Type="http://schemas.openxmlformats.org/officeDocument/2006/relationships/image" Target="../media/image6.png"/><Relationship Id="rId8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3.png"/><Relationship Id="rId5" Type="http://schemas.openxmlformats.org/officeDocument/2006/relationships/image" Target="../media/image35.png"/><Relationship Id="rId6" Type="http://schemas.openxmlformats.org/officeDocument/2006/relationships/image" Target="../media/image30.png"/><Relationship Id="rId7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3.png"/><Relationship Id="rId5" Type="http://schemas.openxmlformats.org/officeDocument/2006/relationships/image" Target="../media/image31.png"/><Relationship Id="rId6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Relationship Id="rId4" Type="http://schemas.openxmlformats.org/officeDocument/2006/relationships/image" Target="../media/image27.png"/><Relationship Id="rId5" Type="http://schemas.openxmlformats.org/officeDocument/2006/relationships/image" Target="../media/image3.png"/><Relationship Id="rId6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Relationship Id="rId4" Type="http://schemas.openxmlformats.org/officeDocument/2006/relationships/image" Target="../media/image3.png"/><Relationship Id="rId5" Type="http://schemas.openxmlformats.org/officeDocument/2006/relationships/image" Target="../media/image27.png"/><Relationship Id="rId6" Type="http://schemas.openxmlformats.org/officeDocument/2006/relationships/image" Target="../media/image4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Relationship Id="rId4" Type="http://schemas.openxmlformats.org/officeDocument/2006/relationships/image" Target="../media/image3.png"/><Relationship Id="rId5" Type="http://schemas.openxmlformats.org/officeDocument/2006/relationships/image" Target="../media/image27.png"/><Relationship Id="rId6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cam-newton-shop.fourthwall.com/" TargetMode="External"/><Relationship Id="rId4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cam-newton-shop.fourthwall.com/supporters" TargetMode="External"/><Relationship Id="rId4" Type="http://schemas.openxmlformats.org/officeDocument/2006/relationships/image" Target="../media/image4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39.png"/><Relationship Id="rId6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21.png"/><Relationship Id="rId6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Iconic Saga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March 2024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775" y="996200"/>
            <a:ext cx="3519111" cy="19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775" y="3031900"/>
            <a:ext cx="3596125" cy="1939483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GAME!</a:t>
            </a:r>
            <a:endParaRPr/>
          </a:p>
        </p:txBody>
      </p:sp>
      <p:sp>
        <p:nvSpPr>
          <p:cNvPr id="207" name="Google Shape;20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2650" y="-710850"/>
            <a:ext cx="2978699" cy="297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2"/>
          <p:cNvSpPr/>
          <p:nvPr/>
        </p:nvSpPr>
        <p:spPr>
          <a:xfrm>
            <a:off x="1604263" y="4217575"/>
            <a:ext cx="1127100" cy="699600"/>
          </a:xfrm>
          <a:prstGeom prst="rect">
            <a:avLst/>
          </a:prstGeom>
          <a:solidFill>
            <a:srgbClr val="FF0000">
              <a:alpha val="626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3.5</a:t>
            </a:r>
            <a:r>
              <a:rPr b="1" lang="en" sz="2800"/>
              <a:t>%</a:t>
            </a:r>
            <a:endParaRPr b="1" sz="2800"/>
          </a:p>
        </p:txBody>
      </p:sp>
      <p:sp>
        <p:nvSpPr>
          <p:cNvPr id="211" name="Google Shape;211;p22"/>
          <p:cNvSpPr/>
          <p:nvPr/>
        </p:nvSpPr>
        <p:spPr>
          <a:xfrm>
            <a:off x="1604263" y="2267850"/>
            <a:ext cx="1127100" cy="699600"/>
          </a:xfrm>
          <a:prstGeom prst="rect">
            <a:avLst/>
          </a:prstGeom>
          <a:solidFill>
            <a:srgbClr val="5EFF00">
              <a:alpha val="626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7</a:t>
            </a:r>
            <a:r>
              <a:rPr b="1" lang="en" sz="2800"/>
              <a:t>%</a:t>
            </a:r>
            <a:endParaRPr b="1" sz="2800"/>
          </a:p>
        </p:txBody>
      </p:sp>
      <p:pic>
        <p:nvPicPr>
          <p:cNvPr id="212" name="Google Shape;21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3550" y="850250"/>
            <a:ext cx="3180851" cy="413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2"/>
          <p:cNvSpPr txBox="1"/>
          <p:nvPr/>
        </p:nvSpPr>
        <p:spPr>
          <a:xfrm>
            <a:off x="6650850" y="950575"/>
            <a:ext cx="24573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Learnings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214" name="Google Shape;214;p22"/>
          <p:cNvSpPr txBox="1"/>
          <p:nvPr/>
        </p:nvSpPr>
        <p:spPr>
          <a:xfrm>
            <a:off x="6253450" y="1535225"/>
            <a:ext cx="22485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Extremely expressive faces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215" name="Google Shape;215;p22"/>
          <p:cNvSpPr txBox="1"/>
          <p:nvPr/>
        </p:nvSpPr>
        <p:spPr>
          <a:xfrm>
            <a:off x="6253450" y="2167800"/>
            <a:ext cx="22485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Faces cover higher % of image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216" name="Google Shape;216;p22"/>
          <p:cNvSpPr txBox="1"/>
          <p:nvPr/>
        </p:nvSpPr>
        <p:spPr>
          <a:xfrm>
            <a:off x="6253450" y="2714575"/>
            <a:ext cx="22485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One of these was taken by us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217" name="Google Shape;217;p22"/>
          <p:cNvSpPr txBox="1"/>
          <p:nvPr/>
        </p:nvSpPr>
        <p:spPr>
          <a:xfrm>
            <a:off x="6298975" y="3352825"/>
            <a:ext cx="22485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No text</a:t>
            </a:r>
            <a:endParaRPr sz="8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Hero Thumbnails CTR</a:t>
            </a:r>
            <a:endParaRPr sz="2120"/>
          </a:p>
        </p:txBody>
      </p:sp>
      <p:sp>
        <p:nvSpPr>
          <p:cNvPr id="223" name="Google Shape;22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2650" y="-710850"/>
            <a:ext cx="2978699" cy="297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5500" y="950575"/>
            <a:ext cx="3044400" cy="395485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3"/>
          <p:cNvSpPr txBox="1"/>
          <p:nvPr/>
        </p:nvSpPr>
        <p:spPr>
          <a:xfrm>
            <a:off x="6650850" y="950575"/>
            <a:ext cx="24573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Learnings</a:t>
            </a:r>
            <a:endParaRPr sz="2100">
              <a:solidFill>
                <a:schemeClr val="lt1"/>
              </a:solidFill>
            </a:endParaRPr>
          </a:p>
        </p:txBody>
      </p:sp>
      <p:pic>
        <p:nvPicPr>
          <p:cNvPr id="227" name="Google Shape;22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425" y="1152475"/>
            <a:ext cx="2022100" cy="1131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69525" y="1152475"/>
            <a:ext cx="2022100" cy="114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91625" y="1152475"/>
            <a:ext cx="2065596" cy="114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7425" y="2267850"/>
            <a:ext cx="2065600" cy="1153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13025" y="2267850"/>
            <a:ext cx="1978600" cy="1095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91625" y="2258588"/>
            <a:ext cx="2065600" cy="1114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7425" y="3408925"/>
            <a:ext cx="2065600" cy="1114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191275" y="3363350"/>
            <a:ext cx="2022100" cy="1125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095750" y="3363350"/>
            <a:ext cx="2161475" cy="1190026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3"/>
          <p:cNvSpPr/>
          <p:nvPr/>
        </p:nvSpPr>
        <p:spPr>
          <a:xfrm>
            <a:off x="126375" y="1183800"/>
            <a:ext cx="1933800" cy="1039800"/>
          </a:xfrm>
          <a:prstGeom prst="rect">
            <a:avLst/>
          </a:prstGeom>
          <a:solidFill>
            <a:srgbClr val="FF0000">
              <a:alpha val="626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0000"/>
                </a:highlight>
              </a:rPr>
              <a:t>Creator hacking</a:t>
            </a:r>
            <a:endParaRPr>
              <a:highlight>
                <a:srgbClr val="FF0000"/>
              </a:highlight>
            </a:endParaRPr>
          </a:p>
        </p:txBody>
      </p:sp>
      <p:sp>
        <p:nvSpPr>
          <p:cNvPr id="237" name="Google Shape;237;p23"/>
          <p:cNvSpPr/>
          <p:nvPr/>
        </p:nvSpPr>
        <p:spPr>
          <a:xfrm>
            <a:off x="2159000" y="1203788"/>
            <a:ext cx="1933800" cy="1039800"/>
          </a:xfrm>
          <a:prstGeom prst="rect">
            <a:avLst/>
          </a:prstGeom>
          <a:solidFill>
            <a:srgbClr val="FF0000">
              <a:alpha val="626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0000"/>
                </a:highlight>
              </a:rPr>
              <a:t>Creator hacking</a:t>
            </a:r>
            <a:endParaRPr>
              <a:highlight>
                <a:srgbClr val="FF0000"/>
              </a:highlight>
            </a:endParaRPr>
          </a:p>
        </p:txBody>
      </p:sp>
      <p:sp>
        <p:nvSpPr>
          <p:cNvPr id="238" name="Google Shape;238;p23"/>
          <p:cNvSpPr/>
          <p:nvPr/>
        </p:nvSpPr>
        <p:spPr>
          <a:xfrm>
            <a:off x="4257525" y="1203800"/>
            <a:ext cx="1019100" cy="1039800"/>
          </a:xfrm>
          <a:prstGeom prst="rect">
            <a:avLst/>
          </a:prstGeom>
          <a:solidFill>
            <a:srgbClr val="FF0000">
              <a:alpha val="626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0000"/>
                </a:highlight>
              </a:rPr>
              <a:t>Creator hacking</a:t>
            </a:r>
            <a:endParaRPr>
              <a:highlight>
                <a:srgbClr val="FF0000"/>
              </a:highlight>
            </a:endParaRPr>
          </a:p>
        </p:txBody>
      </p:sp>
      <p:sp>
        <p:nvSpPr>
          <p:cNvPr id="239" name="Google Shape;239;p23"/>
          <p:cNvSpPr/>
          <p:nvPr/>
        </p:nvSpPr>
        <p:spPr>
          <a:xfrm>
            <a:off x="2213675" y="2309225"/>
            <a:ext cx="1933800" cy="1039800"/>
          </a:xfrm>
          <a:prstGeom prst="rect">
            <a:avLst/>
          </a:prstGeom>
          <a:solidFill>
            <a:srgbClr val="FF0000">
              <a:alpha val="626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0000"/>
                </a:highlight>
              </a:rPr>
              <a:t>Creator hacking</a:t>
            </a:r>
            <a:endParaRPr>
              <a:highlight>
                <a:srgbClr val="FF0000"/>
              </a:highlight>
            </a:endParaRPr>
          </a:p>
        </p:txBody>
      </p:sp>
      <p:sp>
        <p:nvSpPr>
          <p:cNvPr id="240" name="Google Shape;240;p23"/>
          <p:cNvSpPr/>
          <p:nvPr/>
        </p:nvSpPr>
        <p:spPr>
          <a:xfrm>
            <a:off x="4257525" y="2295700"/>
            <a:ext cx="1933800" cy="1039800"/>
          </a:xfrm>
          <a:prstGeom prst="rect">
            <a:avLst/>
          </a:prstGeom>
          <a:solidFill>
            <a:srgbClr val="FF0000">
              <a:alpha val="626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0000"/>
                </a:highlight>
              </a:rPr>
              <a:t>Creator hacking</a:t>
            </a:r>
            <a:endParaRPr>
              <a:highlight>
                <a:srgbClr val="FF0000"/>
              </a:highlight>
            </a:endParaRPr>
          </a:p>
        </p:txBody>
      </p:sp>
      <p:sp>
        <p:nvSpPr>
          <p:cNvPr id="241" name="Google Shape;241;p23"/>
          <p:cNvSpPr/>
          <p:nvPr/>
        </p:nvSpPr>
        <p:spPr>
          <a:xfrm>
            <a:off x="191575" y="3466075"/>
            <a:ext cx="958500" cy="1039800"/>
          </a:xfrm>
          <a:prstGeom prst="rect">
            <a:avLst/>
          </a:prstGeom>
          <a:solidFill>
            <a:srgbClr val="FF0000">
              <a:alpha val="626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0000"/>
                </a:highlight>
              </a:rPr>
              <a:t>Creator hacking</a:t>
            </a:r>
            <a:endParaRPr>
              <a:highlight>
                <a:srgbClr val="FF0000"/>
              </a:highlight>
            </a:endParaRPr>
          </a:p>
        </p:txBody>
      </p:sp>
      <p:sp>
        <p:nvSpPr>
          <p:cNvPr id="242" name="Google Shape;242;p23"/>
          <p:cNvSpPr/>
          <p:nvPr/>
        </p:nvSpPr>
        <p:spPr>
          <a:xfrm>
            <a:off x="2213675" y="3446075"/>
            <a:ext cx="1019100" cy="1039800"/>
          </a:xfrm>
          <a:prstGeom prst="rect">
            <a:avLst/>
          </a:prstGeom>
          <a:solidFill>
            <a:srgbClr val="FF0000">
              <a:alpha val="626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0000"/>
                </a:highlight>
              </a:rPr>
              <a:t>Creator hacking</a:t>
            </a:r>
            <a:endParaRPr>
              <a:highlight>
                <a:srgbClr val="FF0000"/>
              </a:highlight>
            </a:endParaRPr>
          </a:p>
        </p:txBody>
      </p:sp>
      <p:sp>
        <p:nvSpPr>
          <p:cNvPr id="243" name="Google Shape;243;p23"/>
          <p:cNvSpPr/>
          <p:nvPr/>
        </p:nvSpPr>
        <p:spPr>
          <a:xfrm>
            <a:off x="4235775" y="3466075"/>
            <a:ext cx="1933800" cy="1039800"/>
          </a:xfrm>
          <a:prstGeom prst="rect">
            <a:avLst/>
          </a:prstGeom>
          <a:solidFill>
            <a:srgbClr val="FF0000">
              <a:alpha val="626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0000"/>
                </a:highlight>
              </a:rPr>
              <a:t>Creator hacking</a:t>
            </a:r>
            <a:endParaRPr>
              <a:highlight>
                <a:srgbClr val="FF0000"/>
              </a:highlight>
            </a:endParaRPr>
          </a:p>
        </p:txBody>
      </p:sp>
      <p:sp>
        <p:nvSpPr>
          <p:cNvPr id="244" name="Google Shape;244;p23"/>
          <p:cNvSpPr/>
          <p:nvPr/>
        </p:nvSpPr>
        <p:spPr>
          <a:xfrm>
            <a:off x="213325" y="2326300"/>
            <a:ext cx="1933800" cy="1039800"/>
          </a:xfrm>
          <a:prstGeom prst="rect">
            <a:avLst/>
          </a:prstGeom>
          <a:solidFill>
            <a:srgbClr val="5EFF00">
              <a:alpha val="626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FF00"/>
                </a:highlight>
              </a:rPr>
              <a:t>Viral Moment</a:t>
            </a:r>
            <a:endParaRPr>
              <a:highlight>
                <a:srgbClr val="00FF00"/>
              </a:highlight>
            </a:endParaRPr>
          </a:p>
        </p:txBody>
      </p:sp>
      <p:sp>
        <p:nvSpPr>
          <p:cNvPr id="245" name="Google Shape;245;p23"/>
          <p:cNvSpPr/>
          <p:nvPr/>
        </p:nvSpPr>
        <p:spPr>
          <a:xfrm>
            <a:off x="1167000" y="3466075"/>
            <a:ext cx="958500" cy="1039800"/>
          </a:xfrm>
          <a:prstGeom prst="rect">
            <a:avLst/>
          </a:prstGeom>
          <a:solidFill>
            <a:srgbClr val="5EFF00">
              <a:alpha val="626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FF00"/>
                </a:highlight>
              </a:rPr>
              <a:t>Viral Moment</a:t>
            </a:r>
            <a:endParaRPr>
              <a:highlight>
                <a:srgbClr val="00FF00"/>
              </a:highlight>
            </a:endParaRPr>
          </a:p>
        </p:txBody>
      </p:sp>
      <p:sp>
        <p:nvSpPr>
          <p:cNvPr id="246" name="Google Shape;246;p23"/>
          <p:cNvSpPr/>
          <p:nvPr/>
        </p:nvSpPr>
        <p:spPr>
          <a:xfrm>
            <a:off x="3232800" y="3466075"/>
            <a:ext cx="958500" cy="1039800"/>
          </a:xfrm>
          <a:prstGeom prst="rect">
            <a:avLst/>
          </a:prstGeom>
          <a:solidFill>
            <a:srgbClr val="5EFF00">
              <a:alpha val="626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FF00"/>
                </a:highlight>
              </a:rPr>
              <a:t>Viral Moment</a:t>
            </a:r>
            <a:endParaRPr>
              <a:highlight>
                <a:srgbClr val="00FF00"/>
              </a:highlight>
            </a:endParaRPr>
          </a:p>
        </p:txBody>
      </p:sp>
      <p:sp>
        <p:nvSpPr>
          <p:cNvPr id="247" name="Google Shape;247;p23"/>
          <p:cNvSpPr/>
          <p:nvPr/>
        </p:nvSpPr>
        <p:spPr>
          <a:xfrm>
            <a:off x="5298725" y="1183800"/>
            <a:ext cx="958500" cy="1039800"/>
          </a:xfrm>
          <a:prstGeom prst="rect">
            <a:avLst/>
          </a:prstGeom>
          <a:solidFill>
            <a:srgbClr val="5EFF00">
              <a:alpha val="626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FF00"/>
                </a:highlight>
              </a:rPr>
              <a:t>Viral Moment</a:t>
            </a:r>
            <a:endParaRPr>
              <a:highlight>
                <a:srgbClr val="00FF00"/>
              </a:highlight>
            </a:endParaRPr>
          </a:p>
        </p:txBody>
      </p:sp>
      <p:sp>
        <p:nvSpPr>
          <p:cNvPr id="248" name="Google Shape;248;p23"/>
          <p:cNvSpPr txBox="1"/>
          <p:nvPr/>
        </p:nvSpPr>
        <p:spPr>
          <a:xfrm>
            <a:off x="6253450" y="1535225"/>
            <a:ext cx="22485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This strategy is how we get more views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249" name="Google Shape;249;p23"/>
          <p:cNvSpPr txBox="1"/>
          <p:nvPr/>
        </p:nvSpPr>
        <p:spPr>
          <a:xfrm>
            <a:off x="6257225" y="2207513"/>
            <a:ext cx="22485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We only </a:t>
            </a:r>
            <a:r>
              <a:rPr b="1" lang="en">
                <a:solidFill>
                  <a:schemeClr val="lt1"/>
                </a:solidFill>
              </a:rPr>
              <a:t>reacted</a:t>
            </a:r>
            <a:r>
              <a:rPr lang="en">
                <a:solidFill>
                  <a:schemeClr val="lt1"/>
                </a:solidFill>
              </a:rPr>
              <a:t> to a shannon clip BUT it became a top thumb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250" name="Google Shape;250;p23"/>
          <p:cNvSpPr txBox="1"/>
          <p:nvPr/>
        </p:nvSpPr>
        <p:spPr>
          <a:xfrm>
            <a:off x="6274025" y="3582013"/>
            <a:ext cx="22485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Text on in 2/9... the power of faces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251" name="Google Shape;251;p23"/>
          <p:cNvSpPr txBox="1"/>
          <p:nvPr/>
        </p:nvSpPr>
        <p:spPr>
          <a:xfrm>
            <a:off x="6583800" y="3093838"/>
            <a:ext cx="22485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Who can we latch onto?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252" name="Google Shape;252;p23"/>
          <p:cNvSpPr/>
          <p:nvPr/>
        </p:nvSpPr>
        <p:spPr>
          <a:xfrm>
            <a:off x="1554375" y="1765075"/>
            <a:ext cx="505800" cy="505800"/>
          </a:xfrm>
          <a:prstGeom prst="rect">
            <a:avLst/>
          </a:prstGeom>
          <a:solidFill>
            <a:srgbClr val="AF9CE9">
              <a:alpha val="436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7.3</a:t>
            </a:r>
            <a:endParaRPr/>
          </a:p>
        </p:txBody>
      </p:sp>
      <p:sp>
        <p:nvSpPr>
          <p:cNvPr id="253" name="Google Shape;253;p23"/>
          <p:cNvSpPr/>
          <p:nvPr/>
        </p:nvSpPr>
        <p:spPr>
          <a:xfrm>
            <a:off x="3601913" y="1724900"/>
            <a:ext cx="505800" cy="505800"/>
          </a:xfrm>
          <a:prstGeom prst="rect">
            <a:avLst/>
          </a:prstGeom>
          <a:solidFill>
            <a:srgbClr val="AF9CE9">
              <a:alpha val="436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7.0</a:t>
            </a:r>
            <a:endParaRPr/>
          </a:p>
        </p:txBody>
      </p:sp>
      <p:sp>
        <p:nvSpPr>
          <p:cNvPr id="254" name="Google Shape;254;p23"/>
          <p:cNvSpPr/>
          <p:nvPr/>
        </p:nvSpPr>
        <p:spPr>
          <a:xfrm>
            <a:off x="5579875" y="1728325"/>
            <a:ext cx="505800" cy="505800"/>
          </a:xfrm>
          <a:prstGeom prst="rect">
            <a:avLst/>
          </a:prstGeom>
          <a:solidFill>
            <a:srgbClr val="AF9CE9">
              <a:alpha val="436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7.0</a:t>
            </a:r>
            <a:endParaRPr/>
          </a:p>
        </p:txBody>
      </p:sp>
      <p:sp>
        <p:nvSpPr>
          <p:cNvPr id="255" name="Google Shape;255;p23"/>
          <p:cNvSpPr/>
          <p:nvPr/>
        </p:nvSpPr>
        <p:spPr>
          <a:xfrm>
            <a:off x="1589850" y="2867725"/>
            <a:ext cx="505800" cy="505800"/>
          </a:xfrm>
          <a:prstGeom prst="rect">
            <a:avLst/>
          </a:prstGeom>
          <a:solidFill>
            <a:srgbClr val="AF9CE9">
              <a:alpha val="436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7.0</a:t>
            </a:r>
            <a:endParaRPr/>
          </a:p>
        </p:txBody>
      </p:sp>
      <p:sp>
        <p:nvSpPr>
          <p:cNvPr id="256" name="Google Shape;256;p23"/>
          <p:cNvSpPr/>
          <p:nvPr/>
        </p:nvSpPr>
        <p:spPr>
          <a:xfrm>
            <a:off x="3549200" y="2838175"/>
            <a:ext cx="505800" cy="505800"/>
          </a:xfrm>
          <a:prstGeom prst="rect">
            <a:avLst/>
          </a:prstGeom>
          <a:solidFill>
            <a:srgbClr val="AF9CE9">
              <a:alpha val="436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5.8</a:t>
            </a:r>
            <a:endParaRPr/>
          </a:p>
        </p:txBody>
      </p:sp>
      <p:sp>
        <p:nvSpPr>
          <p:cNvPr id="257" name="Google Shape;257;p23"/>
          <p:cNvSpPr/>
          <p:nvPr/>
        </p:nvSpPr>
        <p:spPr>
          <a:xfrm>
            <a:off x="5544025" y="2838175"/>
            <a:ext cx="505800" cy="505800"/>
          </a:xfrm>
          <a:prstGeom prst="rect">
            <a:avLst/>
          </a:prstGeom>
          <a:solidFill>
            <a:srgbClr val="AF9CE9">
              <a:alpha val="436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5.5</a:t>
            </a:r>
            <a:endParaRPr/>
          </a:p>
        </p:txBody>
      </p:sp>
      <p:sp>
        <p:nvSpPr>
          <p:cNvPr id="258" name="Google Shape;258;p23"/>
          <p:cNvSpPr/>
          <p:nvPr/>
        </p:nvSpPr>
        <p:spPr>
          <a:xfrm>
            <a:off x="1592025" y="4017650"/>
            <a:ext cx="505800" cy="505800"/>
          </a:xfrm>
          <a:prstGeom prst="rect">
            <a:avLst/>
          </a:prstGeom>
          <a:solidFill>
            <a:srgbClr val="AF9CE9">
              <a:alpha val="436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5.4</a:t>
            </a:r>
            <a:endParaRPr/>
          </a:p>
        </p:txBody>
      </p:sp>
      <p:sp>
        <p:nvSpPr>
          <p:cNvPr id="259" name="Google Shape;259;p23"/>
          <p:cNvSpPr/>
          <p:nvPr/>
        </p:nvSpPr>
        <p:spPr>
          <a:xfrm>
            <a:off x="3567125" y="3960675"/>
            <a:ext cx="505800" cy="505800"/>
          </a:xfrm>
          <a:prstGeom prst="rect">
            <a:avLst/>
          </a:prstGeom>
          <a:solidFill>
            <a:srgbClr val="AF9CE9">
              <a:alpha val="436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5.4</a:t>
            </a:r>
            <a:endParaRPr/>
          </a:p>
        </p:txBody>
      </p:sp>
      <p:sp>
        <p:nvSpPr>
          <p:cNvPr id="260" name="Google Shape;260;p23"/>
          <p:cNvSpPr/>
          <p:nvPr/>
        </p:nvSpPr>
        <p:spPr>
          <a:xfrm>
            <a:off x="5579875" y="3948025"/>
            <a:ext cx="505800" cy="505800"/>
          </a:xfrm>
          <a:prstGeom prst="rect">
            <a:avLst/>
          </a:prstGeom>
          <a:solidFill>
            <a:srgbClr val="AF9CE9">
              <a:alpha val="436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5.1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Thumbnails Views</a:t>
            </a:r>
            <a:endParaRPr/>
          </a:p>
        </p:txBody>
      </p:sp>
      <p:pic>
        <p:nvPicPr>
          <p:cNvPr id="266" name="Google Shape;2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2650" y="-710850"/>
            <a:ext cx="2978699" cy="297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50" y="1152475"/>
            <a:ext cx="2022100" cy="111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4"/>
          <p:cNvSpPr/>
          <p:nvPr/>
        </p:nvSpPr>
        <p:spPr>
          <a:xfrm>
            <a:off x="126375" y="1183800"/>
            <a:ext cx="1933800" cy="1039800"/>
          </a:xfrm>
          <a:prstGeom prst="rect">
            <a:avLst/>
          </a:prstGeom>
          <a:solidFill>
            <a:srgbClr val="FF0000">
              <a:alpha val="626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0000"/>
                </a:highlight>
              </a:rPr>
              <a:t>Creator hacking</a:t>
            </a:r>
            <a:endParaRPr>
              <a:highlight>
                <a:srgbClr val="FF0000"/>
              </a:highlight>
            </a:endParaRPr>
          </a:p>
        </p:txBody>
      </p:sp>
      <p:pic>
        <p:nvPicPr>
          <p:cNvPr id="269" name="Google Shape;26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9750" y="1155013"/>
            <a:ext cx="2022100" cy="111329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4"/>
          <p:cNvSpPr/>
          <p:nvPr/>
        </p:nvSpPr>
        <p:spPr>
          <a:xfrm>
            <a:off x="2169775" y="1181663"/>
            <a:ext cx="1933800" cy="1039800"/>
          </a:xfrm>
          <a:prstGeom prst="rect">
            <a:avLst/>
          </a:prstGeom>
          <a:solidFill>
            <a:srgbClr val="5EFF00">
              <a:alpha val="626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FF00"/>
                </a:highlight>
              </a:rPr>
              <a:t>Viral Moment</a:t>
            </a:r>
            <a:endParaRPr>
              <a:highlight>
                <a:srgbClr val="00FF00"/>
              </a:highlight>
            </a:endParaRPr>
          </a:p>
        </p:txBody>
      </p:sp>
      <p:pic>
        <p:nvPicPr>
          <p:cNvPr id="271" name="Google Shape;27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3600" y="1155025"/>
            <a:ext cx="1987991" cy="111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650" y="2270850"/>
            <a:ext cx="2022100" cy="114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29750" y="2267850"/>
            <a:ext cx="1988000" cy="1105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51850" y="2267850"/>
            <a:ext cx="1988000" cy="1094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7650" y="3415825"/>
            <a:ext cx="2022100" cy="1108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129750" y="3410684"/>
            <a:ext cx="2022100" cy="1113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14175" y="3396100"/>
            <a:ext cx="2022100" cy="111961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4"/>
          <p:cNvSpPr/>
          <p:nvPr/>
        </p:nvSpPr>
        <p:spPr>
          <a:xfrm>
            <a:off x="4143600" y="1194325"/>
            <a:ext cx="1933800" cy="1039800"/>
          </a:xfrm>
          <a:prstGeom prst="rect">
            <a:avLst/>
          </a:prstGeom>
          <a:solidFill>
            <a:srgbClr val="FF0000">
              <a:alpha val="626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0000"/>
                </a:highlight>
              </a:rPr>
              <a:t>Creator hacking</a:t>
            </a:r>
            <a:endParaRPr>
              <a:highlight>
                <a:srgbClr val="FF0000"/>
              </a:highlight>
            </a:endParaRPr>
          </a:p>
        </p:txBody>
      </p:sp>
      <p:sp>
        <p:nvSpPr>
          <p:cNvPr id="279" name="Google Shape;279;p24"/>
          <p:cNvSpPr/>
          <p:nvPr/>
        </p:nvSpPr>
        <p:spPr>
          <a:xfrm>
            <a:off x="126375" y="2323438"/>
            <a:ext cx="1933800" cy="1039800"/>
          </a:xfrm>
          <a:prstGeom prst="rect">
            <a:avLst/>
          </a:prstGeom>
          <a:solidFill>
            <a:srgbClr val="FF0000">
              <a:alpha val="626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0000"/>
                </a:highlight>
              </a:rPr>
              <a:t>Creator hacking</a:t>
            </a:r>
            <a:endParaRPr>
              <a:highlight>
                <a:srgbClr val="FF0000"/>
              </a:highlight>
            </a:endParaRPr>
          </a:p>
        </p:txBody>
      </p:sp>
      <p:sp>
        <p:nvSpPr>
          <p:cNvPr id="280" name="Google Shape;280;p24"/>
          <p:cNvSpPr/>
          <p:nvPr/>
        </p:nvSpPr>
        <p:spPr>
          <a:xfrm>
            <a:off x="2139113" y="2296175"/>
            <a:ext cx="1933800" cy="1039800"/>
          </a:xfrm>
          <a:prstGeom prst="rect">
            <a:avLst/>
          </a:prstGeom>
          <a:solidFill>
            <a:srgbClr val="FF0000">
              <a:alpha val="626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0000"/>
                </a:highlight>
              </a:rPr>
              <a:t>Creator hacking</a:t>
            </a:r>
            <a:endParaRPr>
              <a:highlight>
                <a:srgbClr val="FF0000"/>
              </a:highlight>
            </a:endParaRPr>
          </a:p>
        </p:txBody>
      </p:sp>
      <p:sp>
        <p:nvSpPr>
          <p:cNvPr id="281" name="Google Shape;281;p24"/>
          <p:cNvSpPr/>
          <p:nvPr/>
        </p:nvSpPr>
        <p:spPr>
          <a:xfrm>
            <a:off x="4187325" y="2295213"/>
            <a:ext cx="1933800" cy="1039800"/>
          </a:xfrm>
          <a:prstGeom prst="rect">
            <a:avLst/>
          </a:prstGeom>
          <a:solidFill>
            <a:srgbClr val="FF0000">
              <a:alpha val="626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0000"/>
                </a:highlight>
              </a:rPr>
              <a:t>Creator hacking</a:t>
            </a:r>
            <a:endParaRPr>
              <a:highlight>
                <a:srgbClr val="FF0000"/>
              </a:highlight>
            </a:endParaRPr>
          </a:p>
        </p:txBody>
      </p:sp>
      <p:sp>
        <p:nvSpPr>
          <p:cNvPr id="282" name="Google Shape;282;p24"/>
          <p:cNvSpPr/>
          <p:nvPr/>
        </p:nvSpPr>
        <p:spPr>
          <a:xfrm>
            <a:off x="126375" y="3460525"/>
            <a:ext cx="1933800" cy="1039800"/>
          </a:xfrm>
          <a:prstGeom prst="rect">
            <a:avLst/>
          </a:prstGeom>
          <a:solidFill>
            <a:srgbClr val="FF0000">
              <a:alpha val="626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0000"/>
                </a:highlight>
              </a:rPr>
              <a:t>Creator hacking</a:t>
            </a:r>
            <a:endParaRPr>
              <a:highlight>
                <a:srgbClr val="FF0000"/>
              </a:highlight>
            </a:endParaRPr>
          </a:p>
        </p:txBody>
      </p:sp>
      <p:sp>
        <p:nvSpPr>
          <p:cNvPr id="283" name="Google Shape;283;p24"/>
          <p:cNvSpPr/>
          <p:nvPr/>
        </p:nvSpPr>
        <p:spPr>
          <a:xfrm>
            <a:off x="2155063" y="3460525"/>
            <a:ext cx="1933800" cy="1039800"/>
          </a:xfrm>
          <a:prstGeom prst="rect">
            <a:avLst/>
          </a:prstGeom>
          <a:solidFill>
            <a:srgbClr val="FF0000">
              <a:alpha val="626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0000"/>
                </a:highlight>
              </a:rPr>
              <a:t>Creator hacking</a:t>
            </a:r>
            <a:endParaRPr>
              <a:highlight>
                <a:srgbClr val="FF0000"/>
              </a:highlight>
            </a:endParaRPr>
          </a:p>
        </p:txBody>
      </p:sp>
      <p:sp>
        <p:nvSpPr>
          <p:cNvPr id="284" name="Google Shape;284;p24"/>
          <p:cNvSpPr/>
          <p:nvPr/>
        </p:nvSpPr>
        <p:spPr>
          <a:xfrm>
            <a:off x="4183775" y="3436000"/>
            <a:ext cx="1933800" cy="1039800"/>
          </a:xfrm>
          <a:prstGeom prst="rect">
            <a:avLst/>
          </a:prstGeom>
          <a:solidFill>
            <a:srgbClr val="FF0000">
              <a:alpha val="626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0000"/>
                </a:highlight>
              </a:rPr>
              <a:t>Creator hacking</a:t>
            </a:r>
            <a:endParaRPr>
              <a:highlight>
                <a:srgbClr val="FF0000"/>
              </a:highlight>
            </a:endParaRPr>
          </a:p>
        </p:txBody>
      </p:sp>
      <p:pic>
        <p:nvPicPr>
          <p:cNvPr id="285" name="Google Shape;285;p2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855500" y="950575"/>
            <a:ext cx="3044400" cy="3954851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4"/>
          <p:cNvSpPr txBox="1"/>
          <p:nvPr/>
        </p:nvSpPr>
        <p:spPr>
          <a:xfrm>
            <a:off x="6650850" y="950575"/>
            <a:ext cx="24573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Learnings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287" name="Google Shape;287;p24"/>
          <p:cNvSpPr txBox="1"/>
          <p:nvPr/>
        </p:nvSpPr>
        <p:spPr>
          <a:xfrm>
            <a:off x="6253450" y="1535225"/>
            <a:ext cx="22485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Most thumbnails faces are from same shoot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288" name="Google Shape;288;p24"/>
          <p:cNvSpPr txBox="1"/>
          <p:nvPr/>
        </p:nvSpPr>
        <p:spPr>
          <a:xfrm>
            <a:off x="6532200" y="2234125"/>
            <a:ext cx="22485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b="1" lang="en">
                <a:solidFill>
                  <a:schemeClr val="lt1"/>
                </a:solidFill>
              </a:rPr>
              <a:t>Clear face, well lit</a:t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289" name="Google Shape;289;p24"/>
          <p:cNvSpPr txBox="1"/>
          <p:nvPr/>
        </p:nvSpPr>
        <p:spPr>
          <a:xfrm>
            <a:off x="6218775" y="2524050"/>
            <a:ext cx="22485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We need to nail thumbnail faces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290" name="Google Shape;290;p24"/>
          <p:cNvSpPr/>
          <p:nvPr/>
        </p:nvSpPr>
        <p:spPr>
          <a:xfrm>
            <a:off x="1554375" y="1765075"/>
            <a:ext cx="505800" cy="505800"/>
          </a:xfrm>
          <a:prstGeom prst="rect">
            <a:avLst/>
          </a:prstGeom>
          <a:solidFill>
            <a:srgbClr val="AF9CE9">
              <a:alpha val="436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11.4</a:t>
            </a:r>
            <a:endParaRPr sz="1300"/>
          </a:p>
        </p:txBody>
      </p:sp>
      <p:sp>
        <p:nvSpPr>
          <p:cNvPr id="291" name="Google Shape;291;p24"/>
          <p:cNvSpPr/>
          <p:nvPr/>
        </p:nvSpPr>
        <p:spPr>
          <a:xfrm>
            <a:off x="3601924" y="1724900"/>
            <a:ext cx="505800" cy="505800"/>
          </a:xfrm>
          <a:prstGeom prst="rect">
            <a:avLst/>
          </a:prstGeom>
          <a:solidFill>
            <a:srgbClr val="AF9CE9">
              <a:alpha val="436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11.4</a:t>
            </a:r>
            <a:endParaRPr sz="1300"/>
          </a:p>
        </p:txBody>
      </p:sp>
      <p:sp>
        <p:nvSpPr>
          <p:cNvPr id="292" name="Google Shape;292;p24"/>
          <p:cNvSpPr/>
          <p:nvPr/>
        </p:nvSpPr>
        <p:spPr>
          <a:xfrm>
            <a:off x="5579875" y="1728325"/>
            <a:ext cx="505800" cy="505800"/>
          </a:xfrm>
          <a:prstGeom prst="rect">
            <a:avLst/>
          </a:prstGeom>
          <a:solidFill>
            <a:srgbClr val="AF9CE9">
              <a:alpha val="436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11.1</a:t>
            </a:r>
            <a:endParaRPr sz="1300"/>
          </a:p>
        </p:txBody>
      </p:sp>
      <p:sp>
        <p:nvSpPr>
          <p:cNvPr id="293" name="Google Shape;293;p24"/>
          <p:cNvSpPr/>
          <p:nvPr/>
        </p:nvSpPr>
        <p:spPr>
          <a:xfrm>
            <a:off x="1589850" y="2867725"/>
            <a:ext cx="505800" cy="505800"/>
          </a:xfrm>
          <a:prstGeom prst="rect">
            <a:avLst/>
          </a:prstGeom>
          <a:solidFill>
            <a:srgbClr val="AF9CE9">
              <a:alpha val="436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10.5</a:t>
            </a:r>
            <a:endParaRPr sz="1300"/>
          </a:p>
        </p:txBody>
      </p:sp>
      <p:sp>
        <p:nvSpPr>
          <p:cNvPr id="294" name="Google Shape;294;p24"/>
          <p:cNvSpPr/>
          <p:nvPr/>
        </p:nvSpPr>
        <p:spPr>
          <a:xfrm>
            <a:off x="3549200" y="2838175"/>
            <a:ext cx="505800" cy="505800"/>
          </a:xfrm>
          <a:prstGeom prst="rect">
            <a:avLst/>
          </a:prstGeom>
          <a:solidFill>
            <a:srgbClr val="AF9CE9">
              <a:alpha val="436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10.3</a:t>
            </a:r>
            <a:endParaRPr sz="1300"/>
          </a:p>
        </p:txBody>
      </p:sp>
      <p:sp>
        <p:nvSpPr>
          <p:cNvPr id="295" name="Google Shape;295;p24"/>
          <p:cNvSpPr/>
          <p:nvPr/>
        </p:nvSpPr>
        <p:spPr>
          <a:xfrm>
            <a:off x="5544025" y="2838175"/>
            <a:ext cx="505800" cy="505800"/>
          </a:xfrm>
          <a:prstGeom prst="rect">
            <a:avLst/>
          </a:prstGeom>
          <a:solidFill>
            <a:srgbClr val="AF9CE9">
              <a:alpha val="436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10.2</a:t>
            </a:r>
            <a:endParaRPr sz="1300"/>
          </a:p>
        </p:txBody>
      </p:sp>
      <p:sp>
        <p:nvSpPr>
          <p:cNvPr id="296" name="Google Shape;296;p24"/>
          <p:cNvSpPr/>
          <p:nvPr/>
        </p:nvSpPr>
        <p:spPr>
          <a:xfrm>
            <a:off x="1592025" y="4017650"/>
            <a:ext cx="505800" cy="505800"/>
          </a:xfrm>
          <a:prstGeom prst="rect">
            <a:avLst/>
          </a:prstGeom>
          <a:solidFill>
            <a:srgbClr val="AF9CE9">
              <a:alpha val="436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9.5</a:t>
            </a:r>
            <a:endParaRPr sz="1300"/>
          </a:p>
        </p:txBody>
      </p:sp>
      <p:sp>
        <p:nvSpPr>
          <p:cNvPr id="297" name="Google Shape;297;p24"/>
          <p:cNvSpPr/>
          <p:nvPr/>
        </p:nvSpPr>
        <p:spPr>
          <a:xfrm>
            <a:off x="3567125" y="3960675"/>
            <a:ext cx="505800" cy="505800"/>
          </a:xfrm>
          <a:prstGeom prst="rect">
            <a:avLst/>
          </a:prstGeom>
          <a:solidFill>
            <a:srgbClr val="AF9CE9">
              <a:alpha val="436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9.5</a:t>
            </a:r>
            <a:endParaRPr sz="1300"/>
          </a:p>
        </p:txBody>
      </p:sp>
      <p:sp>
        <p:nvSpPr>
          <p:cNvPr id="298" name="Google Shape;298;p24"/>
          <p:cNvSpPr/>
          <p:nvPr/>
        </p:nvSpPr>
        <p:spPr>
          <a:xfrm>
            <a:off x="5579875" y="3948025"/>
            <a:ext cx="505800" cy="505800"/>
          </a:xfrm>
          <a:prstGeom prst="rect">
            <a:avLst/>
          </a:prstGeom>
          <a:solidFill>
            <a:srgbClr val="AF9CE9">
              <a:alpha val="436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9.4</a:t>
            </a:r>
            <a:endParaRPr sz="1300"/>
          </a:p>
        </p:txBody>
      </p:sp>
      <p:sp>
        <p:nvSpPr>
          <p:cNvPr id="299" name="Google Shape;299;p24"/>
          <p:cNvSpPr txBox="1"/>
          <p:nvPr/>
        </p:nvSpPr>
        <p:spPr>
          <a:xfrm>
            <a:off x="6218775" y="3042025"/>
            <a:ext cx="22485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Guest thumbnail faces are equally important... we need to find a balance with guest</a:t>
            </a:r>
            <a:endParaRPr sz="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2650" y="-710850"/>
            <a:ext cx="2978699" cy="297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3375" y="1108700"/>
            <a:ext cx="5817250" cy="395485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5"/>
          <p:cNvSpPr txBox="1"/>
          <p:nvPr/>
        </p:nvSpPr>
        <p:spPr>
          <a:xfrm>
            <a:off x="3804475" y="1208575"/>
            <a:ext cx="24573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Execute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309" name="Google Shape;309;p25"/>
          <p:cNvSpPr txBox="1"/>
          <p:nvPr/>
        </p:nvSpPr>
        <p:spPr>
          <a:xfrm>
            <a:off x="2522625" y="1668375"/>
            <a:ext cx="43362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Slightly changed 4th&amp;1 format to </a:t>
            </a:r>
            <a:r>
              <a:rPr b="1" lang="en">
                <a:solidFill>
                  <a:schemeClr val="lt1"/>
                </a:solidFill>
              </a:rPr>
              <a:t>UP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b="1" lang="en">
                <a:solidFill>
                  <a:schemeClr val="lt1"/>
                </a:solidFill>
              </a:rPr>
              <a:t>subscribers</a:t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Make better Pre-Intros to </a:t>
            </a:r>
            <a:r>
              <a:rPr b="1" lang="en">
                <a:solidFill>
                  <a:schemeClr val="lt1"/>
                </a:solidFill>
              </a:rPr>
              <a:t>UP AVD</a:t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Add more edit power for verticals to </a:t>
            </a:r>
            <a:r>
              <a:rPr b="1" lang="en">
                <a:solidFill>
                  <a:schemeClr val="lt1"/>
                </a:solidFill>
              </a:rPr>
              <a:t>UP Growth</a:t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Take better thumbnail faces to </a:t>
            </a:r>
            <a:r>
              <a:rPr b="1" lang="en">
                <a:solidFill>
                  <a:schemeClr val="lt1"/>
                </a:solidFill>
              </a:rPr>
              <a:t>UP Click </a:t>
            </a:r>
            <a:r>
              <a:rPr b="1" lang="en">
                <a:solidFill>
                  <a:schemeClr val="lt1"/>
                </a:solidFill>
              </a:rPr>
              <a:t>Through</a:t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Make main show slightly longer to </a:t>
            </a:r>
            <a:r>
              <a:rPr b="1" lang="en">
                <a:solidFill>
                  <a:schemeClr val="lt1"/>
                </a:solidFill>
              </a:rPr>
              <a:t>UP Revenue</a:t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Add more segments/reacts to post more clips to </a:t>
            </a:r>
            <a:r>
              <a:rPr b="1" lang="en">
                <a:solidFill>
                  <a:schemeClr val="lt1"/>
                </a:solidFill>
              </a:rPr>
              <a:t>UP Revenue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900" y="732525"/>
            <a:ext cx="1485875" cy="14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6375" y="732525"/>
            <a:ext cx="1164100" cy="116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7375" y="900813"/>
            <a:ext cx="672001" cy="827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6"/>
          <p:cNvSpPr/>
          <p:nvPr/>
        </p:nvSpPr>
        <p:spPr>
          <a:xfrm>
            <a:off x="1598148" y="1896625"/>
            <a:ext cx="350700" cy="317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6"/>
          <p:cNvSpPr/>
          <p:nvPr/>
        </p:nvSpPr>
        <p:spPr>
          <a:xfrm rot="-5400000">
            <a:off x="1577250" y="2181250"/>
            <a:ext cx="392400" cy="457800"/>
          </a:xfrm>
          <a:prstGeom prst="flowChartDelay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6"/>
          <p:cNvSpPr/>
          <p:nvPr/>
        </p:nvSpPr>
        <p:spPr>
          <a:xfrm>
            <a:off x="4323123" y="1896625"/>
            <a:ext cx="350700" cy="317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6"/>
          <p:cNvSpPr/>
          <p:nvPr/>
        </p:nvSpPr>
        <p:spPr>
          <a:xfrm rot="-5400000">
            <a:off x="4302225" y="2181250"/>
            <a:ext cx="392400" cy="457800"/>
          </a:xfrm>
          <a:prstGeom prst="flowChartDelay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6"/>
          <p:cNvSpPr/>
          <p:nvPr/>
        </p:nvSpPr>
        <p:spPr>
          <a:xfrm>
            <a:off x="7150098" y="1978150"/>
            <a:ext cx="350700" cy="317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6"/>
          <p:cNvSpPr/>
          <p:nvPr/>
        </p:nvSpPr>
        <p:spPr>
          <a:xfrm rot="-5400000">
            <a:off x="7129200" y="2262775"/>
            <a:ext cx="392400" cy="457800"/>
          </a:xfrm>
          <a:prstGeom prst="flowChartDelay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6"/>
          <p:cNvSpPr txBox="1"/>
          <p:nvPr/>
        </p:nvSpPr>
        <p:spPr>
          <a:xfrm>
            <a:off x="1385538" y="2606350"/>
            <a:ext cx="11640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Brelan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24" name="Google Shape;324;p26"/>
          <p:cNvSpPr txBox="1"/>
          <p:nvPr/>
        </p:nvSpPr>
        <p:spPr>
          <a:xfrm>
            <a:off x="3916374" y="2606350"/>
            <a:ext cx="17142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New editor 1?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25" name="Google Shape;325;p26"/>
          <p:cNvSpPr txBox="1"/>
          <p:nvPr/>
        </p:nvSpPr>
        <p:spPr>
          <a:xfrm>
            <a:off x="6540428" y="2687875"/>
            <a:ext cx="14859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New editor?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26" name="Google Shape;326;p26"/>
          <p:cNvSpPr txBox="1"/>
          <p:nvPr/>
        </p:nvSpPr>
        <p:spPr>
          <a:xfrm>
            <a:off x="58653" y="1834625"/>
            <a:ext cx="14859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Main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Editor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27" name="Google Shape;327;p26"/>
          <p:cNvSpPr txBox="1"/>
          <p:nvPr/>
        </p:nvSpPr>
        <p:spPr>
          <a:xfrm>
            <a:off x="179178" y="3613800"/>
            <a:ext cx="14859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Clips &amp;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verticals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28" name="Google Shape;328;p26"/>
          <p:cNvSpPr/>
          <p:nvPr/>
        </p:nvSpPr>
        <p:spPr>
          <a:xfrm>
            <a:off x="1702698" y="3311700"/>
            <a:ext cx="350700" cy="317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6"/>
          <p:cNvSpPr/>
          <p:nvPr/>
        </p:nvSpPr>
        <p:spPr>
          <a:xfrm rot="-5400000">
            <a:off x="1681800" y="3596325"/>
            <a:ext cx="392400" cy="457800"/>
          </a:xfrm>
          <a:prstGeom prst="flowChartDelay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6"/>
          <p:cNvSpPr txBox="1"/>
          <p:nvPr/>
        </p:nvSpPr>
        <p:spPr>
          <a:xfrm>
            <a:off x="1490088" y="4021425"/>
            <a:ext cx="11640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Brelan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31" name="Google Shape;331;p26"/>
          <p:cNvSpPr/>
          <p:nvPr/>
        </p:nvSpPr>
        <p:spPr>
          <a:xfrm>
            <a:off x="4467548" y="3258938"/>
            <a:ext cx="350700" cy="317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6"/>
          <p:cNvSpPr/>
          <p:nvPr/>
        </p:nvSpPr>
        <p:spPr>
          <a:xfrm rot="-5400000">
            <a:off x="4446650" y="3543563"/>
            <a:ext cx="392400" cy="457800"/>
          </a:xfrm>
          <a:prstGeom prst="flowChartDelay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6"/>
          <p:cNvSpPr txBox="1"/>
          <p:nvPr/>
        </p:nvSpPr>
        <p:spPr>
          <a:xfrm>
            <a:off x="4060799" y="3968675"/>
            <a:ext cx="17142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New editor 1?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0" name="Google Shape;3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7650" y="-467225"/>
            <a:ext cx="2108700" cy="210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7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97281"/>
            <a:ext cx="9144000" cy="3171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Hero Views: </a:t>
            </a:r>
            <a:r>
              <a:rPr lang="en"/>
              <a:t>17,131,069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Total Clip Views: </a:t>
            </a:r>
            <a:r>
              <a:rPr lang="en"/>
              <a:t>1,325,717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Highest Hero Views: 8,163,397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Lowest Hero Views: 7,657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Average (Hero) CTR: </a:t>
            </a:r>
            <a:r>
              <a:rPr lang="en"/>
              <a:t>4.0%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Average (Clip) CTR: 6.7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AVD (Hero): </a:t>
            </a:r>
            <a:r>
              <a:rPr lang="en"/>
              <a:t>21.4% - 28:30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AVD (Clip): </a:t>
            </a:r>
            <a:r>
              <a:rPr lang="en"/>
              <a:t>34.4% - 3:16</a:t>
            </a:r>
            <a:endParaRPr/>
          </a:p>
        </p:txBody>
      </p:sp>
      <p:pic>
        <p:nvPicPr>
          <p:cNvPr id="347" name="Google Shape;3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5500" y="950575"/>
            <a:ext cx="3044400" cy="3954851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8"/>
          <p:cNvSpPr txBox="1"/>
          <p:nvPr/>
        </p:nvSpPr>
        <p:spPr>
          <a:xfrm>
            <a:off x="6650850" y="950575"/>
            <a:ext cx="24573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Learnings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349" name="Google Shape;349;p28"/>
          <p:cNvSpPr txBox="1"/>
          <p:nvPr/>
        </p:nvSpPr>
        <p:spPr>
          <a:xfrm>
            <a:off x="6253450" y="1535225"/>
            <a:ext cx="2248500" cy="29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AVD is great!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Hero thumbnails need to be better</a:t>
            </a:r>
            <a:endParaRPr>
              <a:solidFill>
                <a:schemeClr val="lt1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Update old thumbnails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0" name="Google Shape;350;p28"/>
          <p:cNvSpPr txBox="1"/>
          <p:nvPr/>
        </p:nvSpPr>
        <p:spPr>
          <a:xfrm>
            <a:off x="6253450" y="2651075"/>
            <a:ext cx="2248500" cy="29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Less is more for the future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51" name="Google Shape;35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7650" y="-467225"/>
            <a:ext cx="2108700" cy="210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9"/>
          <p:cNvSpPr/>
          <p:nvPr/>
        </p:nvSpPr>
        <p:spPr>
          <a:xfrm>
            <a:off x="174900" y="3161700"/>
            <a:ext cx="1243800" cy="14286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Pre-Intro</a:t>
            </a:r>
            <a:endParaRPr/>
          </a:p>
        </p:txBody>
      </p:sp>
      <p:sp>
        <p:nvSpPr>
          <p:cNvPr id="358" name="Google Shape;358;p29"/>
          <p:cNvSpPr/>
          <p:nvPr/>
        </p:nvSpPr>
        <p:spPr>
          <a:xfrm>
            <a:off x="1418700" y="3161700"/>
            <a:ext cx="699600" cy="14286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Cam opening</a:t>
            </a:r>
            <a:endParaRPr sz="1100"/>
          </a:p>
        </p:txBody>
      </p:sp>
      <p:sp>
        <p:nvSpPr>
          <p:cNvPr id="359" name="Google Shape;359;p29"/>
          <p:cNvSpPr/>
          <p:nvPr/>
        </p:nvSpPr>
        <p:spPr>
          <a:xfrm>
            <a:off x="2244600" y="3161700"/>
            <a:ext cx="981600" cy="14286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Iconic Members</a:t>
            </a:r>
            <a:endParaRPr/>
          </a:p>
        </p:txBody>
      </p:sp>
      <p:sp>
        <p:nvSpPr>
          <p:cNvPr id="360" name="Google Shape;360;p29"/>
          <p:cNvSpPr/>
          <p:nvPr/>
        </p:nvSpPr>
        <p:spPr>
          <a:xfrm>
            <a:off x="3226200" y="3161700"/>
            <a:ext cx="1746600" cy="14286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interview</a:t>
            </a:r>
            <a:endParaRPr/>
          </a:p>
        </p:txBody>
      </p:sp>
      <p:sp>
        <p:nvSpPr>
          <p:cNvPr id="361" name="Google Shape;361;p29"/>
          <p:cNvSpPr/>
          <p:nvPr/>
        </p:nvSpPr>
        <p:spPr>
          <a:xfrm>
            <a:off x="4972800" y="3161700"/>
            <a:ext cx="1136700" cy="1428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</a:t>
            </a:r>
            <a:endParaRPr/>
          </a:p>
        </p:txBody>
      </p:sp>
      <p:sp>
        <p:nvSpPr>
          <p:cNvPr id="362" name="Google Shape;362;p29"/>
          <p:cNvSpPr/>
          <p:nvPr/>
        </p:nvSpPr>
        <p:spPr>
          <a:xfrm>
            <a:off x="174900" y="2656425"/>
            <a:ext cx="1243800" cy="5052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1:00</a:t>
            </a:r>
            <a:endParaRPr/>
          </a:p>
        </p:txBody>
      </p:sp>
      <p:sp>
        <p:nvSpPr>
          <p:cNvPr id="363" name="Google Shape;363;p29"/>
          <p:cNvSpPr/>
          <p:nvPr/>
        </p:nvSpPr>
        <p:spPr>
          <a:xfrm>
            <a:off x="1418700" y="2656425"/>
            <a:ext cx="699600" cy="5052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:30-1</a:t>
            </a:r>
            <a:endParaRPr/>
          </a:p>
        </p:txBody>
      </p:sp>
      <p:sp>
        <p:nvSpPr>
          <p:cNvPr id="364" name="Google Shape;364;p29"/>
          <p:cNvSpPr/>
          <p:nvPr/>
        </p:nvSpPr>
        <p:spPr>
          <a:xfrm>
            <a:off x="2244600" y="2656425"/>
            <a:ext cx="981600" cy="5052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:5-:30</a:t>
            </a:r>
            <a:endParaRPr/>
          </a:p>
        </p:txBody>
      </p:sp>
      <p:sp>
        <p:nvSpPr>
          <p:cNvPr id="365" name="Google Shape;365;p29"/>
          <p:cNvSpPr/>
          <p:nvPr/>
        </p:nvSpPr>
        <p:spPr>
          <a:xfrm>
            <a:off x="3226200" y="2656425"/>
            <a:ext cx="1746600" cy="5052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45</a:t>
            </a:r>
            <a:endParaRPr/>
          </a:p>
        </p:txBody>
      </p:sp>
      <p:sp>
        <p:nvSpPr>
          <p:cNvPr id="366" name="Google Shape;366;p29"/>
          <p:cNvSpPr/>
          <p:nvPr/>
        </p:nvSpPr>
        <p:spPr>
          <a:xfrm>
            <a:off x="4972800" y="2656425"/>
            <a:ext cx="1136700" cy="5052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endParaRPr/>
          </a:p>
        </p:txBody>
      </p:sp>
      <p:sp>
        <p:nvSpPr>
          <p:cNvPr id="367" name="Google Shape;367;p29"/>
          <p:cNvSpPr/>
          <p:nvPr/>
        </p:nvSpPr>
        <p:spPr>
          <a:xfrm>
            <a:off x="2099875" y="3161700"/>
            <a:ext cx="144600" cy="1428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subscribe</a:t>
            </a:r>
            <a:endParaRPr sz="900"/>
          </a:p>
        </p:txBody>
      </p:sp>
      <p:sp>
        <p:nvSpPr>
          <p:cNvPr id="368" name="Google Shape;368;p29"/>
          <p:cNvSpPr/>
          <p:nvPr/>
        </p:nvSpPr>
        <p:spPr>
          <a:xfrm>
            <a:off x="2099875" y="2656425"/>
            <a:ext cx="144600" cy="5052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9" name="Google Shape;3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7650" y="-467225"/>
            <a:ext cx="2108700" cy="21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9"/>
          <p:cNvSpPr/>
          <p:nvPr/>
        </p:nvSpPr>
        <p:spPr>
          <a:xfrm>
            <a:off x="6488850" y="3161700"/>
            <a:ext cx="1810500" cy="1428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Interview</a:t>
            </a:r>
            <a:endParaRPr/>
          </a:p>
        </p:txBody>
      </p:sp>
      <p:sp>
        <p:nvSpPr>
          <p:cNvPr id="371" name="Google Shape;371;p29"/>
          <p:cNvSpPr/>
          <p:nvPr/>
        </p:nvSpPr>
        <p:spPr>
          <a:xfrm>
            <a:off x="6489000" y="2656425"/>
            <a:ext cx="1810500" cy="5052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45</a:t>
            </a:r>
            <a:endParaRPr/>
          </a:p>
        </p:txBody>
      </p:sp>
      <p:sp>
        <p:nvSpPr>
          <p:cNvPr id="372" name="Google Shape;372;p29"/>
          <p:cNvSpPr/>
          <p:nvPr/>
        </p:nvSpPr>
        <p:spPr>
          <a:xfrm>
            <a:off x="8299525" y="3161700"/>
            <a:ext cx="572700" cy="1428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Outro</a:t>
            </a:r>
            <a:endParaRPr/>
          </a:p>
        </p:txBody>
      </p:sp>
      <p:sp>
        <p:nvSpPr>
          <p:cNvPr id="373" name="Google Shape;373;p29"/>
          <p:cNvSpPr/>
          <p:nvPr/>
        </p:nvSpPr>
        <p:spPr>
          <a:xfrm>
            <a:off x="8299525" y="2656425"/>
            <a:ext cx="572700" cy="5052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374" name="Google Shape;374;p29"/>
          <p:cNvSpPr txBox="1"/>
          <p:nvPr>
            <p:ph idx="1" type="body"/>
          </p:nvPr>
        </p:nvSpPr>
        <p:spPr>
          <a:xfrm>
            <a:off x="433950" y="-1199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-Embrace strong intro leading to long form format </a:t>
            </a:r>
            <a:r>
              <a:rPr i="1" lang="en" sz="1300"/>
              <a:t>AVD</a:t>
            </a:r>
            <a:endParaRPr i="1"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-Enable vertical bois with more content </a:t>
            </a:r>
            <a:r>
              <a:rPr i="1" lang="en" sz="1300"/>
              <a:t>growth</a:t>
            </a:r>
            <a:endParaRPr i="1"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-Ask for subscribe ASAP </a:t>
            </a:r>
            <a:r>
              <a:rPr i="1" lang="en" sz="1300"/>
              <a:t>growth</a:t>
            </a:r>
            <a:endParaRPr i="1"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/>
              <a:t>- Longer videost</a:t>
            </a:r>
            <a:endParaRPr sz="1300"/>
          </a:p>
        </p:txBody>
      </p:sp>
      <p:sp>
        <p:nvSpPr>
          <p:cNvPr id="375" name="Google Shape;375;p29"/>
          <p:cNvSpPr/>
          <p:nvPr/>
        </p:nvSpPr>
        <p:spPr>
          <a:xfrm>
            <a:off x="4637475" y="1976250"/>
            <a:ext cx="1243800" cy="5955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1:00:00</a:t>
            </a:r>
            <a:endParaRPr/>
          </a:p>
        </p:txBody>
      </p:sp>
      <p:sp>
        <p:nvSpPr>
          <p:cNvPr id="376" name="Google Shape;376;p29"/>
          <p:cNvSpPr/>
          <p:nvPr/>
        </p:nvSpPr>
        <p:spPr>
          <a:xfrm>
            <a:off x="7665625" y="1976250"/>
            <a:ext cx="1243800" cy="5955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:00:00</a:t>
            </a:r>
            <a:endParaRPr/>
          </a:p>
        </p:txBody>
      </p:sp>
      <p:sp>
        <p:nvSpPr>
          <p:cNvPr id="377" name="Google Shape;377;p29"/>
          <p:cNvSpPr/>
          <p:nvPr/>
        </p:nvSpPr>
        <p:spPr>
          <a:xfrm>
            <a:off x="6080700" y="3161700"/>
            <a:ext cx="525600" cy="14286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ads</a:t>
            </a:r>
            <a:endParaRPr/>
          </a:p>
        </p:txBody>
      </p:sp>
      <p:sp>
        <p:nvSpPr>
          <p:cNvPr id="378" name="Google Shape;378;p29"/>
          <p:cNvSpPr/>
          <p:nvPr/>
        </p:nvSpPr>
        <p:spPr>
          <a:xfrm>
            <a:off x="6080700" y="2656425"/>
            <a:ext cx="525600" cy="5052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:5-:30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Subscribers</a:t>
            </a:r>
            <a:endParaRPr/>
          </a:p>
        </p:txBody>
      </p:sp>
      <p:sp>
        <p:nvSpPr>
          <p:cNvPr id="384" name="Google Shape;38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show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Let’s be more clever and have fun with it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Clips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Experiment</a:t>
            </a:r>
            <a:r>
              <a:rPr lang="en"/>
              <a:t> with funny and lighthearted subscribe bumps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On set</a:t>
            </a:r>
            <a:endParaRPr/>
          </a:p>
        </p:txBody>
      </p:sp>
      <p:pic>
        <p:nvPicPr>
          <p:cNvPr id="385" name="Google Shape;3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7650" y="-467225"/>
            <a:ext cx="2108700" cy="210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5500" y="950575"/>
            <a:ext cx="3044400" cy="3954851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0"/>
          <p:cNvSpPr txBox="1"/>
          <p:nvPr/>
        </p:nvSpPr>
        <p:spPr>
          <a:xfrm>
            <a:off x="6650850" y="950575"/>
            <a:ext cx="24573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Learnings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388" name="Google Shape;388;p30"/>
          <p:cNvSpPr txBox="1"/>
          <p:nvPr/>
        </p:nvSpPr>
        <p:spPr>
          <a:xfrm>
            <a:off x="6253450" y="1535225"/>
            <a:ext cx="2248500" cy="30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We want more plaques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</a:t>
            </a:r>
            <a:endParaRPr/>
          </a:p>
        </p:txBody>
      </p:sp>
      <p:sp>
        <p:nvSpPr>
          <p:cNvPr id="394" name="Google Shape;39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Gary Owen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557,303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Jess Hilarious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571,715</a:t>
            </a:r>
            <a:endParaRPr/>
          </a:p>
        </p:txBody>
      </p:sp>
      <p:pic>
        <p:nvPicPr>
          <p:cNvPr id="395" name="Google Shape;39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7650" y="-383975"/>
            <a:ext cx="2108700" cy="210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5500" y="950575"/>
            <a:ext cx="3044400" cy="3954851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1"/>
          <p:cNvSpPr txBox="1"/>
          <p:nvPr/>
        </p:nvSpPr>
        <p:spPr>
          <a:xfrm>
            <a:off x="6650850" y="950575"/>
            <a:ext cx="24573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Learnings</a:t>
            </a:r>
            <a:endParaRPr sz="2100">
              <a:solidFill>
                <a:schemeClr val="lt1"/>
              </a:solidFill>
            </a:endParaRPr>
          </a:p>
        </p:txBody>
      </p:sp>
      <p:pic>
        <p:nvPicPr>
          <p:cNvPr id="398" name="Google Shape;39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0150" y="1332950"/>
            <a:ext cx="2779975" cy="15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0150" y="3043850"/>
            <a:ext cx="2779975" cy="152501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1"/>
          <p:cNvSpPr txBox="1"/>
          <p:nvPr/>
        </p:nvSpPr>
        <p:spPr>
          <a:xfrm>
            <a:off x="6253450" y="1535225"/>
            <a:ext cx="22485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Longer = revenue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1" name="Google Shape;401;p31"/>
          <p:cNvSpPr txBox="1"/>
          <p:nvPr/>
        </p:nvSpPr>
        <p:spPr>
          <a:xfrm>
            <a:off x="6253450" y="1970600"/>
            <a:ext cx="22485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Longer = more clips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02" name="Google Shape;402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16700" y="2677150"/>
            <a:ext cx="1592750" cy="5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1"/>
          <p:cNvSpPr txBox="1"/>
          <p:nvPr/>
        </p:nvSpPr>
        <p:spPr>
          <a:xfrm>
            <a:off x="3817300" y="2745800"/>
            <a:ext cx="17100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$7,216.67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04" name="Google Shape;404;p31"/>
          <p:cNvSpPr txBox="1"/>
          <p:nvPr/>
        </p:nvSpPr>
        <p:spPr>
          <a:xfrm>
            <a:off x="6297675" y="2524050"/>
            <a:ext cx="22485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GAME - how much MORE did Jess HIlarious make?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2650" y="-710850"/>
            <a:ext cx="2978699" cy="297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48457"/>
            <a:ext cx="9144000" cy="314478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/>
          <p:nvPr/>
        </p:nvSpPr>
        <p:spPr>
          <a:xfrm>
            <a:off x="7256775" y="841850"/>
            <a:ext cx="1887300" cy="855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7270250" y="868775"/>
            <a:ext cx="18738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Growth Rate: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7.76% per video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1" name="Google Shape;4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825" y="1185687"/>
            <a:ext cx="6035801" cy="334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7650" y="-383975"/>
            <a:ext cx="2108700" cy="210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7650" y="-383975"/>
            <a:ext cx="2108700" cy="210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5500" y="950575"/>
            <a:ext cx="3044400" cy="3954851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3"/>
          <p:cNvSpPr txBox="1"/>
          <p:nvPr/>
        </p:nvSpPr>
        <p:spPr>
          <a:xfrm>
            <a:off x="6650850" y="950575"/>
            <a:ext cx="24573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Learnings</a:t>
            </a:r>
            <a:endParaRPr sz="2100">
              <a:solidFill>
                <a:schemeClr val="lt1"/>
              </a:solidFill>
            </a:endParaRPr>
          </a:p>
        </p:txBody>
      </p:sp>
      <p:pic>
        <p:nvPicPr>
          <p:cNvPr id="420" name="Google Shape;42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6750" y="1908188"/>
            <a:ext cx="2728625" cy="152803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3"/>
          <p:cNvSpPr txBox="1"/>
          <p:nvPr/>
        </p:nvSpPr>
        <p:spPr>
          <a:xfrm>
            <a:off x="6253450" y="1360450"/>
            <a:ext cx="22485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No wasted space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2" name="Google Shape;422;p33"/>
          <p:cNvSpPr txBox="1"/>
          <p:nvPr/>
        </p:nvSpPr>
        <p:spPr>
          <a:xfrm>
            <a:off x="6253450" y="1633550"/>
            <a:ext cx="22485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Before change </a:t>
            </a:r>
            <a:r>
              <a:rPr lang="en">
                <a:solidFill>
                  <a:schemeClr val="lt1"/>
                </a:solidFill>
              </a:rPr>
              <a:t>thumbnail</a:t>
            </a:r>
            <a:r>
              <a:rPr lang="en">
                <a:solidFill>
                  <a:schemeClr val="lt1"/>
                </a:solidFill>
              </a:rPr>
              <a:t> average was 3.20%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3" name="Google Shape;423;p33"/>
          <p:cNvSpPr txBox="1"/>
          <p:nvPr/>
        </p:nvSpPr>
        <p:spPr>
          <a:xfrm>
            <a:off x="6253450" y="2268263"/>
            <a:ext cx="22485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After</a:t>
            </a:r>
            <a:r>
              <a:rPr lang="en">
                <a:solidFill>
                  <a:schemeClr val="lt1"/>
                </a:solidFill>
              </a:rPr>
              <a:t> change thumbnail average was 3.33%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4" name="Google Shape;424;p33"/>
          <p:cNvSpPr txBox="1"/>
          <p:nvPr/>
        </p:nvSpPr>
        <p:spPr>
          <a:xfrm>
            <a:off x="6440575" y="2892125"/>
            <a:ext cx="22485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Consider this is resting CTR. Early video spike was dramatic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25" name="Google Shape;42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404" y="1908200"/>
            <a:ext cx="2877222" cy="152802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3"/>
          <p:cNvSpPr/>
          <p:nvPr/>
        </p:nvSpPr>
        <p:spPr>
          <a:xfrm>
            <a:off x="2440825" y="2779375"/>
            <a:ext cx="505800" cy="505800"/>
          </a:xfrm>
          <a:prstGeom prst="rect">
            <a:avLst/>
          </a:prstGeom>
          <a:solidFill>
            <a:srgbClr val="5EFF00">
              <a:alpha val="626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4.9</a:t>
            </a:r>
            <a:endParaRPr/>
          </a:p>
        </p:txBody>
      </p:sp>
      <p:sp>
        <p:nvSpPr>
          <p:cNvPr id="427" name="Google Shape;427;p33"/>
          <p:cNvSpPr/>
          <p:nvPr/>
        </p:nvSpPr>
        <p:spPr>
          <a:xfrm>
            <a:off x="5259575" y="2716100"/>
            <a:ext cx="505800" cy="505800"/>
          </a:xfrm>
          <a:prstGeom prst="rect">
            <a:avLst/>
          </a:prstGeom>
          <a:solidFill>
            <a:srgbClr val="FF0000">
              <a:alpha val="626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3.8</a:t>
            </a:r>
            <a:endParaRPr/>
          </a:p>
        </p:txBody>
      </p:sp>
      <p:sp>
        <p:nvSpPr>
          <p:cNvPr id="428" name="Google Shape;428;p33"/>
          <p:cNvSpPr txBox="1"/>
          <p:nvPr/>
        </p:nvSpPr>
        <p:spPr>
          <a:xfrm>
            <a:off x="331325" y="701525"/>
            <a:ext cx="32553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GAME Thumbnails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29" name="Google Shape;429;p33"/>
          <p:cNvSpPr txBox="1"/>
          <p:nvPr/>
        </p:nvSpPr>
        <p:spPr>
          <a:xfrm>
            <a:off x="6253450" y="3760300"/>
            <a:ext cx="22485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CW - 102,441,187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PV - 4,449,354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Premiere</a:t>
            </a:r>
            <a:endParaRPr/>
          </a:p>
        </p:txBody>
      </p:sp>
      <p:sp>
        <p:nvSpPr>
          <p:cNvPr id="435" name="Google Shape;435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900" y="1077575"/>
            <a:ext cx="4144260" cy="210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7650" y="-467225"/>
            <a:ext cx="2108700" cy="210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5500" y="950575"/>
            <a:ext cx="3044400" cy="3954851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34"/>
          <p:cNvSpPr txBox="1"/>
          <p:nvPr/>
        </p:nvSpPr>
        <p:spPr>
          <a:xfrm>
            <a:off x="6650850" y="950575"/>
            <a:ext cx="24573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Learnings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440" name="Google Shape;440;p34"/>
          <p:cNvSpPr txBox="1"/>
          <p:nvPr/>
        </p:nvSpPr>
        <p:spPr>
          <a:xfrm>
            <a:off x="6253450" y="1535225"/>
            <a:ext cx="2248500" cy="30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We started </a:t>
            </a:r>
            <a:r>
              <a:rPr lang="en">
                <a:solidFill>
                  <a:schemeClr val="lt1"/>
                </a:solidFill>
              </a:rPr>
              <a:t>Premieres</a:t>
            </a:r>
            <a:r>
              <a:rPr lang="en">
                <a:solidFill>
                  <a:schemeClr val="lt1"/>
                </a:solidFill>
              </a:rPr>
              <a:t> to interact LIVE with the  audience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When we premiere we LOCK our video to the top left of viewers YouTube homepage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We saw an uptick in </a:t>
            </a:r>
            <a:r>
              <a:rPr lang="en">
                <a:solidFill>
                  <a:schemeClr val="lt1"/>
                </a:solidFill>
              </a:rPr>
              <a:t>performance</a:t>
            </a:r>
            <a:r>
              <a:rPr lang="en">
                <a:solidFill>
                  <a:schemeClr val="lt1"/>
                </a:solidFill>
              </a:rPr>
              <a:t> of each video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41" name="Google Shape;441;p34" title="Chart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225" y="2833370"/>
            <a:ext cx="4386925" cy="22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</a:t>
            </a:r>
            <a:endParaRPr/>
          </a:p>
        </p:txBody>
      </p:sp>
      <p:sp>
        <p:nvSpPr>
          <p:cNvPr id="447" name="Google Shape;447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5 clips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Alycia Baumgardner - 374,023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TI - 220,763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Vic Blends - 183,195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Gary Owen - 97,527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Pivot - 65,721</a:t>
            </a:r>
            <a:endParaRPr/>
          </a:p>
        </p:txBody>
      </p:sp>
      <p:pic>
        <p:nvPicPr>
          <p:cNvPr id="448" name="Google Shape;44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7650" y="-467225"/>
            <a:ext cx="2108700" cy="210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5500" y="950575"/>
            <a:ext cx="3044400" cy="3954851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5"/>
          <p:cNvSpPr txBox="1"/>
          <p:nvPr/>
        </p:nvSpPr>
        <p:spPr>
          <a:xfrm>
            <a:off x="6650850" y="950575"/>
            <a:ext cx="24573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Learnings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451" name="Google Shape;451;p35"/>
          <p:cNvSpPr txBox="1"/>
          <p:nvPr/>
        </p:nvSpPr>
        <p:spPr>
          <a:xfrm>
            <a:off x="6253450" y="1535225"/>
            <a:ext cx="2248500" cy="30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Clips </a:t>
            </a:r>
            <a:r>
              <a:rPr lang="en">
                <a:solidFill>
                  <a:schemeClr val="lt1"/>
                </a:solidFill>
              </a:rPr>
              <a:t>don't</a:t>
            </a:r>
            <a:r>
              <a:rPr lang="en">
                <a:solidFill>
                  <a:schemeClr val="lt1"/>
                </a:solidFill>
              </a:rPr>
              <a:t> care how big the hero was</a:t>
            </a:r>
            <a:endParaRPr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Extra </a:t>
            </a:r>
            <a:r>
              <a:rPr lang="en">
                <a:solidFill>
                  <a:schemeClr val="lt1"/>
                </a:solidFill>
              </a:rPr>
              <a:t>opportunities</a:t>
            </a:r>
            <a:r>
              <a:rPr lang="en">
                <a:solidFill>
                  <a:schemeClr val="lt1"/>
                </a:solidFill>
              </a:rPr>
              <a:t> to title and </a:t>
            </a:r>
            <a:r>
              <a:rPr lang="en">
                <a:solidFill>
                  <a:schemeClr val="lt1"/>
                </a:solidFill>
              </a:rPr>
              <a:t>thumbnail</a:t>
            </a:r>
            <a:r>
              <a:rPr lang="en">
                <a:solidFill>
                  <a:schemeClr val="lt1"/>
                </a:solidFill>
              </a:rPr>
              <a:t> is the reason we clip</a:t>
            </a:r>
            <a:endParaRPr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Good clips revenue too!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58" name="Google Shape;45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375" y="1108700"/>
            <a:ext cx="5817250" cy="3954851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36"/>
          <p:cNvSpPr txBox="1"/>
          <p:nvPr/>
        </p:nvSpPr>
        <p:spPr>
          <a:xfrm>
            <a:off x="3804475" y="1208575"/>
            <a:ext cx="24573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Execute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460" name="Google Shape;460;p36"/>
          <p:cNvSpPr txBox="1"/>
          <p:nvPr/>
        </p:nvSpPr>
        <p:spPr>
          <a:xfrm>
            <a:off x="2522625" y="1668375"/>
            <a:ext cx="43362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Slightly changed funky friday format to </a:t>
            </a:r>
            <a:r>
              <a:rPr b="1" lang="en">
                <a:solidFill>
                  <a:schemeClr val="lt1"/>
                </a:solidFill>
              </a:rPr>
              <a:t>UP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b="1" lang="en">
                <a:solidFill>
                  <a:schemeClr val="lt1"/>
                </a:solidFill>
              </a:rPr>
              <a:t>subscribers</a:t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Make better Pre-Intros to </a:t>
            </a:r>
            <a:r>
              <a:rPr b="1" lang="en">
                <a:solidFill>
                  <a:schemeClr val="lt1"/>
                </a:solidFill>
              </a:rPr>
              <a:t>UP AVD</a:t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Add more edit power for verticals to </a:t>
            </a:r>
            <a:r>
              <a:rPr b="1" lang="en">
                <a:solidFill>
                  <a:schemeClr val="lt1"/>
                </a:solidFill>
              </a:rPr>
              <a:t>UP Growth</a:t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Make main show as long as possible to </a:t>
            </a:r>
            <a:r>
              <a:rPr b="1" lang="en">
                <a:solidFill>
                  <a:schemeClr val="lt1"/>
                </a:solidFill>
              </a:rPr>
              <a:t>UP Revenue</a:t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Balance “demonetized” videos... they grow us A LOT but make less $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461" name="Google Shape;46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7650" y="-467225"/>
            <a:ext cx="2108700" cy="210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</a:t>
            </a:r>
            <a:endParaRPr/>
          </a:p>
        </p:txBody>
      </p:sp>
      <p:sp>
        <p:nvSpPr>
          <p:cNvPr id="467" name="Google Shape;467;p37"/>
          <p:cNvSpPr txBox="1"/>
          <p:nvPr>
            <p:ph idx="1" type="body"/>
          </p:nvPr>
        </p:nvSpPr>
        <p:spPr>
          <a:xfrm>
            <a:off x="311700" y="1152475"/>
            <a:ext cx="8520600" cy="38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Shoutout audio in intro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We ask for </a:t>
            </a:r>
            <a:r>
              <a:rPr lang="en"/>
              <a:t>subscribe</a:t>
            </a:r>
            <a:r>
              <a:rPr lang="en"/>
              <a:t> on yt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Audio only segment?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Different welcome intro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Audio only fan question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We ask for a follow &amp; RATE the show on audio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Social post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Pop audio icons up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Vertical of the AUDIO only question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Waveform post?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Exclusive episode? (for members too)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Cam &amp; O breakdown show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Opposite fridays</a:t>
            </a:r>
            <a:endParaRPr/>
          </a:p>
        </p:txBody>
      </p:sp>
      <p:pic>
        <p:nvPicPr>
          <p:cNvPr id="468" name="Google Shape;46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4250" y="-475550"/>
            <a:ext cx="2108700" cy="210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5500" y="950575"/>
            <a:ext cx="3044400" cy="3954851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7"/>
          <p:cNvSpPr txBox="1"/>
          <p:nvPr/>
        </p:nvSpPr>
        <p:spPr>
          <a:xfrm>
            <a:off x="6650850" y="950575"/>
            <a:ext cx="24573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Learnings</a:t>
            </a:r>
            <a:endParaRPr sz="2100">
              <a:solidFill>
                <a:schemeClr val="lt1"/>
              </a:solidFill>
            </a:endParaRPr>
          </a:p>
        </p:txBody>
      </p:sp>
      <p:pic>
        <p:nvPicPr>
          <p:cNvPr id="471" name="Google Shape;47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2950" y="-710850"/>
            <a:ext cx="2978699" cy="2978699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37"/>
          <p:cNvSpPr txBox="1"/>
          <p:nvPr/>
        </p:nvSpPr>
        <p:spPr>
          <a:xfrm>
            <a:off x="6253450" y="1535225"/>
            <a:ext cx="2248500" cy="30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We need to do something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We may need to add a few talking bits to ROS so audio fits better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It really comes down to how big a priority this is...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</a:t>
            </a:r>
            <a:endParaRPr/>
          </a:p>
        </p:txBody>
      </p:sp>
      <p:sp>
        <p:nvSpPr>
          <p:cNvPr id="478" name="Google Shape;478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79" name="Google Shape;4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5" y="1513578"/>
            <a:ext cx="5335726" cy="123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5500" y="950575"/>
            <a:ext cx="3044400" cy="3954851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38"/>
          <p:cNvSpPr txBox="1"/>
          <p:nvPr/>
        </p:nvSpPr>
        <p:spPr>
          <a:xfrm>
            <a:off x="6650850" y="950575"/>
            <a:ext cx="24573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Learnings</a:t>
            </a:r>
            <a:endParaRPr sz="2100">
              <a:solidFill>
                <a:schemeClr val="lt1"/>
              </a:solidFill>
            </a:endParaRPr>
          </a:p>
        </p:txBody>
      </p:sp>
      <p:pic>
        <p:nvPicPr>
          <p:cNvPr id="482" name="Google Shape;48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4250" y="-475550"/>
            <a:ext cx="2108700" cy="210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2950" y="-710850"/>
            <a:ext cx="2978699" cy="297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0362" y="2955450"/>
            <a:ext cx="5377352" cy="136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42938" y="1235650"/>
            <a:ext cx="1032199" cy="103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40975" y="2571750"/>
            <a:ext cx="1507550" cy="150755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38"/>
          <p:cNvSpPr txBox="1"/>
          <p:nvPr/>
        </p:nvSpPr>
        <p:spPr>
          <a:xfrm>
            <a:off x="6253450" y="1535225"/>
            <a:ext cx="2248500" cy="30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GAME - which </a:t>
            </a:r>
            <a:r>
              <a:rPr lang="en">
                <a:solidFill>
                  <a:schemeClr val="lt1"/>
                </a:solidFill>
              </a:rPr>
              <a:t>analytics</a:t>
            </a:r>
            <a:r>
              <a:rPr lang="en">
                <a:solidFill>
                  <a:schemeClr val="lt1"/>
                </a:solidFill>
              </a:rPr>
              <a:t> goes with which show?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These shows have a small amount of natural growth</a:t>
            </a:r>
            <a:endParaRPr>
              <a:solidFill>
                <a:schemeClr val="lt1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But they need love</a:t>
            </a:r>
            <a:endParaRPr>
              <a:solidFill>
                <a:schemeClr val="lt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94" name="Google Shape;49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248" y="1017725"/>
            <a:ext cx="4625077" cy="4172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5500" y="950575"/>
            <a:ext cx="3044400" cy="3954851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39"/>
          <p:cNvSpPr txBox="1"/>
          <p:nvPr/>
        </p:nvSpPr>
        <p:spPr>
          <a:xfrm>
            <a:off x="6650850" y="950575"/>
            <a:ext cx="24573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Learnings</a:t>
            </a:r>
            <a:endParaRPr sz="2100">
              <a:solidFill>
                <a:schemeClr val="lt1"/>
              </a:solidFill>
            </a:endParaRPr>
          </a:p>
        </p:txBody>
      </p:sp>
      <p:pic>
        <p:nvPicPr>
          <p:cNvPr id="497" name="Google Shape;49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4250" y="-475550"/>
            <a:ext cx="2108700" cy="210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2950" y="-710850"/>
            <a:ext cx="2978699" cy="2978699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39"/>
          <p:cNvSpPr txBox="1"/>
          <p:nvPr/>
        </p:nvSpPr>
        <p:spPr>
          <a:xfrm>
            <a:off x="6253450" y="1535225"/>
            <a:ext cx="2248500" cy="30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I can see us on this list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We just need to pick a direction and GO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0"/>
          <p:cNvSpPr txBox="1"/>
          <p:nvPr>
            <p:ph type="title"/>
          </p:nvPr>
        </p:nvSpPr>
        <p:spPr>
          <a:xfrm>
            <a:off x="8027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MEMBERS</a:t>
            </a:r>
            <a:endParaRPr/>
          </a:p>
        </p:txBody>
      </p:sp>
      <p:sp>
        <p:nvSpPr>
          <p:cNvPr id="505" name="Google Shape;505;p40"/>
          <p:cNvSpPr txBox="1"/>
          <p:nvPr>
            <p:ph idx="1" type="body"/>
          </p:nvPr>
        </p:nvSpPr>
        <p:spPr>
          <a:xfrm>
            <a:off x="2775250" y="497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https://cam-newton-shop.fourthwall.com/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06" name="Google Shape;50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9048" y="970350"/>
            <a:ext cx="7113201" cy="4414501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40"/>
          <p:cNvSpPr/>
          <p:nvPr/>
        </p:nvSpPr>
        <p:spPr>
          <a:xfrm>
            <a:off x="7216675" y="384450"/>
            <a:ext cx="1373400" cy="8655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Likely will be TOP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Instant checkout</a:t>
            </a:r>
            <a:endParaRPr/>
          </a:p>
        </p:txBody>
      </p:sp>
      <p:sp>
        <p:nvSpPr>
          <p:cNvPr id="513" name="Google Shape;513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14" name="Google Shape;51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673" y="1202100"/>
            <a:ext cx="5747000" cy="383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Hero &amp; Clips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Hero Views: 3,648,649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Total Clip Views: 6,651,690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Subscriptions (Hero) driven: 36,097 - 0.98%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Subscriptions (Clips) driven: 54,970 - 0.82%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Average (Hero) CTR: 5.5%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Average (Clip) CTR: 7.3%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AVD (Hero): 18.5%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AVD (Clip): 39.9%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Generated nearly the same amount of money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2650" y="-710850"/>
            <a:ext cx="2978699" cy="297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5500" y="950575"/>
            <a:ext cx="3044400" cy="395485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6650850" y="950575"/>
            <a:ext cx="24573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Learnings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6267125" y="1495625"/>
            <a:ext cx="22485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We can generate a lot of $ from clips.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6253450" y="2002675"/>
            <a:ext cx="22485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We need to raise </a:t>
            </a:r>
            <a:r>
              <a:rPr lang="en">
                <a:solidFill>
                  <a:schemeClr val="lt1"/>
                </a:solidFill>
              </a:rPr>
              <a:t>subscriptions</a:t>
            </a:r>
            <a:r>
              <a:rPr lang="en">
                <a:solidFill>
                  <a:schemeClr val="lt1"/>
                </a:solidFill>
              </a:rPr>
              <a:t> driven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6267125" y="2456725"/>
            <a:ext cx="22485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We need to NAIL thumbnail faces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6253450" y="2953675"/>
            <a:ext cx="22485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Focus on those intros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6267125" y="3465625"/>
            <a:ext cx="22485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b="1" lang="en">
                <a:solidFill>
                  <a:schemeClr val="lt1"/>
                </a:solidFill>
              </a:rPr>
              <a:t>GAME</a:t>
            </a:r>
            <a:r>
              <a:rPr lang="en">
                <a:solidFill>
                  <a:schemeClr val="lt1"/>
                </a:solidFill>
              </a:rPr>
              <a:t>... How much are they off by?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6583800" y="3961500"/>
            <a:ext cx="22485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$0.83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https://cam-newton-shop.fourthwall.com/supporters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21" name="Google Shape;52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7671" y="1017725"/>
            <a:ext cx="584865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Promotion</a:t>
            </a:r>
            <a:endParaRPr/>
          </a:p>
        </p:txBody>
      </p:sp>
      <p:sp>
        <p:nvSpPr>
          <p:cNvPr id="527" name="Google Shape;527;p43"/>
          <p:cNvSpPr txBox="1"/>
          <p:nvPr>
            <p:ph idx="1" type="body"/>
          </p:nvPr>
        </p:nvSpPr>
        <p:spPr>
          <a:xfrm>
            <a:off x="311700" y="1152475"/>
            <a:ext cx="4053000" cy="3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 video for each </a:t>
            </a:r>
            <a:r>
              <a:rPr lang="en"/>
              <a:t>offering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5-15 seconds on </a:t>
            </a:r>
            <a:r>
              <a:rPr lang="en"/>
              <a:t>every</a:t>
            </a:r>
            <a:r>
              <a:rPr lang="en"/>
              <a:t> video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Ad free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FF BTS we edit a cutdown of the BTS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Polaroid, we </a:t>
            </a:r>
            <a:r>
              <a:rPr lang="en"/>
              <a:t>film</a:t>
            </a:r>
            <a:r>
              <a:rPr lang="en"/>
              <a:t> a promo of taking a few polaroids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Member questions - show the comments section then cut to cam asking the question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Cams film room cutdown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Submit clips post into cam reacting to top clip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Popup icons in all videos</a:t>
            </a:r>
            <a:endParaRPr/>
          </a:p>
        </p:txBody>
      </p:sp>
      <p:pic>
        <p:nvPicPr>
          <p:cNvPr id="528" name="Google Shape;5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4748" y="445025"/>
            <a:ext cx="7113201" cy="441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4250" y="-475550"/>
            <a:ext cx="2108700" cy="210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2950" y="-710850"/>
            <a:ext cx="2978699" cy="2978699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44"/>
          <p:cNvSpPr/>
          <p:nvPr/>
        </p:nvSpPr>
        <p:spPr>
          <a:xfrm>
            <a:off x="475200" y="1250025"/>
            <a:ext cx="1123500" cy="80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4"/>
          <p:cNvSpPr/>
          <p:nvPr/>
        </p:nvSpPr>
        <p:spPr>
          <a:xfrm>
            <a:off x="1598700" y="1250025"/>
            <a:ext cx="1123500" cy="80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4"/>
          <p:cNvSpPr/>
          <p:nvPr/>
        </p:nvSpPr>
        <p:spPr>
          <a:xfrm>
            <a:off x="2711875" y="1250025"/>
            <a:ext cx="1123500" cy="80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4"/>
          <p:cNvSpPr/>
          <p:nvPr/>
        </p:nvSpPr>
        <p:spPr>
          <a:xfrm>
            <a:off x="3835375" y="1250025"/>
            <a:ext cx="1123500" cy="80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4"/>
          <p:cNvSpPr/>
          <p:nvPr/>
        </p:nvSpPr>
        <p:spPr>
          <a:xfrm>
            <a:off x="4948550" y="1250025"/>
            <a:ext cx="1123500" cy="80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4"/>
          <p:cNvSpPr/>
          <p:nvPr/>
        </p:nvSpPr>
        <p:spPr>
          <a:xfrm>
            <a:off x="6072050" y="1250025"/>
            <a:ext cx="1123500" cy="80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4"/>
          <p:cNvSpPr/>
          <p:nvPr/>
        </p:nvSpPr>
        <p:spPr>
          <a:xfrm>
            <a:off x="7185225" y="1250025"/>
            <a:ext cx="1123500" cy="80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4"/>
          <p:cNvSpPr/>
          <p:nvPr/>
        </p:nvSpPr>
        <p:spPr>
          <a:xfrm>
            <a:off x="480350" y="2057325"/>
            <a:ext cx="1123500" cy="80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4"/>
          <p:cNvSpPr/>
          <p:nvPr/>
        </p:nvSpPr>
        <p:spPr>
          <a:xfrm>
            <a:off x="1603850" y="2057325"/>
            <a:ext cx="1123500" cy="80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4"/>
          <p:cNvSpPr/>
          <p:nvPr/>
        </p:nvSpPr>
        <p:spPr>
          <a:xfrm>
            <a:off x="2717025" y="2057325"/>
            <a:ext cx="1123500" cy="80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44"/>
          <p:cNvSpPr/>
          <p:nvPr/>
        </p:nvSpPr>
        <p:spPr>
          <a:xfrm>
            <a:off x="3840525" y="2057325"/>
            <a:ext cx="1123500" cy="80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4"/>
          <p:cNvSpPr/>
          <p:nvPr/>
        </p:nvSpPr>
        <p:spPr>
          <a:xfrm>
            <a:off x="4953700" y="2057325"/>
            <a:ext cx="1123500" cy="80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4"/>
          <p:cNvSpPr/>
          <p:nvPr/>
        </p:nvSpPr>
        <p:spPr>
          <a:xfrm>
            <a:off x="6077200" y="2057325"/>
            <a:ext cx="1123500" cy="80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4"/>
          <p:cNvSpPr/>
          <p:nvPr/>
        </p:nvSpPr>
        <p:spPr>
          <a:xfrm>
            <a:off x="7190375" y="2057325"/>
            <a:ext cx="1123500" cy="80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44"/>
          <p:cNvSpPr/>
          <p:nvPr/>
        </p:nvSpPr>
        <p:spPr>
          <a:xfrm>
            <a:off x="485513" y="2836550"/>
            <a:ext cx="1123500" cy="80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44"/>
          <p:cNvSpPr/>
          <p:nvPr/>
        </p:nvSpPr>
        <p:spPr>
          <a:xfrm>
            <a:off x="1609013" y="2836550"/>
            <a:ext cx="1123500" cy="80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4"/>
          <p:cNvSpPr/>
          <p:nvPr/>
        </p:nvSpPr>
        <p:spPr>
          <a:xfrm>
            <a:off x="2722188" y="2836550"/>
            <a:ext cx="1123500" cy="80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44"/>
          <p:cNvSpPr/>
          <p:nvPr/>
        </p:nvSpPr>
        <p:spPr>
          <a:xfrm>
            <a:off x="3845688" y="2836550"/>
            <a:ext cx="1123500" cy="80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44"/>
          <p:cNvSpPr/>
          <p:nvPr/>
        </p:nvSpPr>
        <p:spPr>
          <a:xfrm>
            <a:off x="4958863" y="2836550"/>
            <a:ext cx="1123500" cy="80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44"/>
          <p:cNvSpPr/>
          <p:nvPr/>
        </p:nvSpPr>
        <p:spPr>
          <a:xfrm>
            <a:off x="6082363" y="2836550"/>
            <a:ext cx="1123500" cy="80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44"/>
          <p:cNvSpPr/>
          <p:nvPr/>
        </p:nvSpPr>
        <p:spPr>
          <a:xfrm>
            <a:off x="7195538" y="2836550"/>
            <a:ext cx="1123500" cy="80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4"/>
          <p:cNvSpPr/>
          <p:nvPr/>
        </p:nvSpPr>
        <p:spPr>
          <a:xfrm>
            <a:off x="480350" y="3643850"/>
            <a:ext cx="1123500" cy="80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4"/>
          <p:cNvSpPr/>
          <p:nvPr/>
        </p:nvSpPr>
        <p:spPr>
          <a:xfrm>
            <a:off x="1603850" y="3643850"/>
            <a:ext cx="1123500" cy="80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4"/>
          <p:cNvSpPr/>
          <p:nvPr/>
        </p:nvSpPr>
        <p:spPr>
          <a:xfrm>
            <a:off x="2717025" y="3643850"/>
            <a:ext cx="1123500" cy="80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4"/>
          <p:cNvSpPr/>
          <p:nvPr/>
        </p:nvSpPr>
        <p:spPr>
          <a:xfrm>
            <a:off x="3840525" y="3643850"/>
            <a:ext cx="1123500" cy="80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4"/>
          <p:cNvSpPr/>
          <p:nvPr/>
        </p:nvSpPr>
        <p:spPr>
          <a:xfrm>
            <a:off x="4953700" y="3643850"/>
            <a:ext cx="1123500" cy="80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44"/>
          <p:cNvSpPr/>
          <p:nvPr/>
        </p:nvSpPr>
        <p:spPr>
          <a:xfrm>
            <a:off x="6077200" y="3643850"/>
            <a:ext cx="1123500" cy="80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4"/>
          <p:cNvSpPr/>
          <p:nvPr/>
        </p:nvSpPr>
        <p:spPr>
          <a:xfrm>
            <a:off x="7190375" y="3643850"/>
            <a:ext cx="1123500" cy="80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4"/>
          <p:cNvSpPr txBox="1"/>
          <p:nvPr/>
        </p:nvSpPr>
        <p:spPr>
          <a:xfrm>
            <a:off x="6109750" y="1291625"/>
            <a:ext cx="1497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11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564" name="Google Shape;56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4988" y="1125175"/>
            <a:ext cx="807300" cy="80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485" y="2736100"/>
            <a:ext cx="807278" cy="80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44"/>
          <p:cNvSpPr/>
          <p:nvPr/>
        </p:nvSpPr>
        <p:spPr>
          <a:xfrm>
            <a:off x="6134725" y="1799325"/>
            <a:ext cx="1001700" cy="2082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BTS</a:t>
            </a:r>
            <a:endParaRPr/>
          </a:p>
        </p:txBody>
      </p:sp>
      <p:sp>
        <p:nvSpPr>
          <p:cNvPr id="567" name="Google Shape;567;p44"/>
          <p:cNvSpPr/>
          <p:nvPr/>
        </p:nvSpPr>
        <p:spPr>
          <a:xfrm>
            <a:off x="6138113" y="3399900"/>
            <a:ext cx="1001700" cy="2082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BTS</a:t>
            </a:r>
            <a:endParaRPr/>
          </a:p>
        </p:txBody>
      </p:sp>
      <p:pic>
        <p:nvPicPr>
          <p:cNvPr id="568" name="Google Shape;56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2150" y="1006437"/>
            <a:ext cx="1044787" cy="1044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8650" y="1819837"/>
            <a:ext cx="1044787" cy="1044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4725" y="2617362"/>
            <a:ext cx="1044787" cy="1044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4725" y="3406362"/>
            <a:ext cx="1044787" cy="1044787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44"/>
          <p:cNvSpPr/>
          <p:nvPr/>
        </p:nvSpPr>
        <p:spPr>
          <a:xfrm>
            <a:off x="1603850" y="2617350"/>
            <a:ext cx="1123500" cy="2082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 Q</a:t>
            </a:r>
            <a:endParaRPr/>
          </a:p>
        </p:txBody>
      </p:sp>
      <p:sp>
        <p:nvSpPr>
          <p:cNvPr id="573" name="Google Shape;573;p44"/>
          <p:cNvSpPr/>
          <p:nvPr/>
        </p:nvSpPr>
        <p:spPr>
          <a:xfrm>
            <a:off x="1603850" y="4242950"/>
            <a:ext cx="1123500" cy="2082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 Q</a:t>
            </a:r>
            <a:endParaRPr/>
          </a:p>
        </p:txBody>
      </p:sp>
      <p:sp>
        <p:nvSpPr>
          <p:cNvPr id="574" name="Google Shape;574;p44"/>
          <p:cNvSpPr/>
          <p:nvPr/>
        </p:nvSpPr>
        <p:spPr>
          <a:xfrm>
            <a:off x="1609025" y="3430150"/>
            <a:ext cx="1123500" cy="2082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Facetime</a:t>
            </a:r>
            <a:endParaRPr/>
          </a:p>
        </p:txBody>
      </p:sp>
      <p:sp>
        <p:nvSpPr>
          <p:cNvPr id="575" name="Google Shape;575;p44"/>
          <p:cNvSpPr/>
          <p:nvPr/>
        </p:nvSpPr>
        <p:spPr>
          <a:xfrm>
            <a:off x="1598700" y="1849125"/>
            <a:ext cx="1123500" cy="2082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Polaroid</a:t>
            </a:r>
            <a:endParaRPr/>
          </a:p>
        </p:txBody>
      </p:sp>
      <p:sp>
        <p:nvSpPr>
          <p:cNvPr id="576" name="Google Shape;576;p44"/>
          <p:cNvSpPr/>
          <p:nvPr/>
        </p:nvSpPr>
        <p:spPr>
          <a:xfrm>
            <a:off x="1598700" y="1633150"/>
            <a:ext cx="1123500" cy="2082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Submit clips</a:t>
            </a:r>
            <a:endParaRPr sz="1200"/>
          </a:p>
        </p:txBody>
      </p:sp>
      <p:sp>
        <p:nvSpPr>
          <p:cNvPr id="577" name="Google Shape;577;p44"/>
          <p:cNvSpPr/>
          <p:nvPr/>
        </p:nvSpPr>
        <p:spPr>
          <a:xfrm>
            <a:off x="1603850" y="2398150"/>
            <a:ext cx="1123500" cy="2082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Submit clips</a:t>
            </a:r>
            <a:endParaRPr sz="1200"/>
          </a:p>
        </p:txBody>
      </p:sp>
      <p:sp>
        <p:nvSpPr>
          <p:cNvPr id="578" name="Google Shape;578;p44"/>
          <p:cNvSpPr/>
          <p:nvPr/>
        </p:nvSpPr>
        <p:spPr>
          <a:xfrm>
            <a:off x="1609025" y="3216450"/>
            <a:ext cx="1123500" cy="2082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Submit clips</a:t>
            </a:r>
            <a:endParaRPr sz="1200"/>
          </a:p>
        </p:txBody>
      </p:sp>
      <p:sp>
        <p:nvSpPr>
          <p:cNvPr id="579" name="Google Shape;579;p44"/>
          <p:cNvSpPr/>
          <p:nvPr/>
        </p:nvSpPr>
        <p:spPr>
          <a:xfrm>
            <a:off x="1603850" y="4034750"/>
            <a:ext cx="1123500" cy="2082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Submit clips</a:t>
            </a:r>
            <a:endParaRPr sz="1200"/>
          </a:p>
        </p:txBody>
      </p:sp>
      <p:sp>
        <p:nvSpPr>
          <p:cNvPr id="580" name="Google Shape;580;p44"/>
          <p:cNvSpPr/>
          <p:nvPr/>
        </p:nvSpPr>
        <p:spPr>
          <a:xfrm>
            <a:off x="6077475" y="2599613"/>
            <a:ext cx="1123500" cy="2082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Cam’s film room</a:t>
            </a:r>
            <a:endParaRPr sz="1000"/>
          </a:p>
        </p:txBody>
      </p:sp>
      <p:sp>
        <p:nvSpPr>
          <p:cNvPr id="581" name="Google Shape;581;p44"/>
          <p:cNvSpPr/>
          <p:nvPr/>
        </p:nvSpPr>
        <p:spPr>
          <a:xfrm>
            <a:off x="1598700" y="1424725"/>
            <a:ext cx="1123500" cy="2082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Polaroid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Merch</a:t>
            </a:r>
            <a:endParaRPr/>
          </a:p>
        </p:txBody>
      </p:sp>
      <p:sp>
        <p:nvSpPr>
          <p:cNvPr id="587" name="Google Shape;587;p45"/>
          <p:cNvSpPr txBox="1"/>
          <p:nvPr>
            <p:ph idx="1" type="body"/>
          </p:nvPr>
        </p:nvSpPr>
        <p:spPr>
          <a:xfrm>
            <a:off x="311700" y="1152475"/>
            <a:ext cx="5831400" cy="37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can upload designs and print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can connect other stores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C1N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Meshika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can plug into youtube merch Shelf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Directly under all our video’s our merch will be listed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can do collections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Changing things out and cycling designs offers us more </a:t>
            </a:r>
            <a:r>
              <a:rPr lang="en"/>
              <a:t>opportunity</a:t>
            </a:r>
            <a:r>
              <a:rPr lang="en"/>
              <a:t> to see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Follow the DATA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88" name="Google Shape;58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4250" y="-475550"/>
            <a:ext cx="2108700" cy="210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2950" y="-710850"/>
            <a:ext cx="2978699" cy="297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5500" y="950575"/>
            <a:ext cx="3044400" cy="3954851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45"/>
          <p:cNvSpPr txBox="1"/>
          <p:nvPr/>
        </p:nvSpPr>
        <p:spPr>
          <a:xfrm>
            <a:off x="6650850" y="950575"/>
            <a:ext cx="24573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Learnings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592" name="Google Shape;592;p45"/>
          <p:cNvSpPr txBox="1"/>
          <p:nvPr/>
        </p:nvSpPr>
        <p:spPr>
          <a:xfrm>
            <a:off x="6253450" y="1535225"/>
            <a:ext cx="2248500" cy="30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93" name="Google Shape;593;p45"/>
          <p:cNvSpPr txBox="1"/>
          <p:nvPr/>
        </p:nvSpPr>
        <p:spPr>
          <a:xfrm>
            <a:off x="6253450" y="1535225"/>
            <a:ext cx="2248500" cy="30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Merch can be up to 25% of our business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Being nimble to change and </a:t>
            </a:r>
            <a:r>
              <a:rPr lang="en">
                <a:solidFill>
                  <a:schemeClr val="lt1"/>
                </a:solidFill>
              </a:rPr>
              <a:t>update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Sit with our analytics improve</a:t>
            </a: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Email list</a:t>
            </a:r>
            <a:endParaRPr/>
          </a:p>
        </p:txBody>
      </p:sp>
      <p:sp>
        <p:nvSpPr>
          <p:cNvPr id="599" name="Google Shape;599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All members join a list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Every new post in group emails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can extend group to all </a:t>
            </a:r>
            <a:r>
              <a:rPr lang="en"/>
              <a:t>viewers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List can be easily exported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t/>
            </a:r>
            <a:endParaRPr/>
          </a:p>
        </p:txBody>
      </p:sp>
      <p:sp>
        <p:nvSpPr>
          <p:cNvPr id="600" name="Google Shape;600;p46"/>
          <p:cNvSpPr txBox="1"/>
          <p:nvPr/>
        </p:nvSpPr>
        <p:spPr>
          <a:xfrm>
            <a:off x="6650850" y="950575"/>
            <a:ext cx="24573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Learnings</a:t>
            </a:r>
            <a:endParaRPr sz="2100">
              <a:solidFill>
                <a:schemeClr val="lt1"/>
              </a:solidFill>
            </a:endParaRPr>
          </a:p>
        </p:txBody>
      </p:sp>
      <p:pic>
        <p:nvPicPr>
          <p:cNvPr id="601" name="Google Shape;60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4250" y="-475550"/>
            <a:ext cx="2108700" cy="210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2950" y="-710850"/>
            <a:ext cx="2978699" cy="2978699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46"/>
          <p:cNvSpPr txBox="1"/>
          <p:nvPr/>
        </p:nvSpPr>
        <p:spPr>
          <a:xfrm>
            <a:off x="6253450" y="1535225"/>
            <a:ext cx="2248500" cy="30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I can see us on this list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We just need to pick a direction and GO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04" name="Google Shape;60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5500" y="950575"/>
            <a:ext cx="3044400" cy="3954851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46"/>
          <p:cNvSpPr txBox="1"/>
          <p:nvPr/>
        </p:nvSpPr>
        <p:spPr>
          <a:xfrm>
            <a:off x="6650850" y="950575"/>
            <a:ext cx="24573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Learnings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606" name="Google Shape;606;p46"/>
          <p:cNvSpPr txBox="1"/>
          <p:nvPr/>
        </p:nvSpPr>
        <p:spPr>
          <a:xfrm>
            <a:off x="6253450" y="1535225"/>
            <a:ext cx="2248500" cy="30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Direct line to followers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Have bigger launches of new projects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Build community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Promote members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Analytics</a:t>
            </a:r>
            <a:endParaRPr/>
          </a:p>
        </p:txBody>
      </p:sp>
      <p:sp>
        <p:nvSpPr>
          <p:cNvPr id="612" name="Google Shape;612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Financial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Total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Member change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Total orders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Average order value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Top products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Top tiers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Locations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GOOGLE ANALYTICS</a:t>
            </a:r>
            <a:endParaRPr/>
          </a:p>
        </p:txBody>
      </p:sp>
      <p:pic>
        <p:nvPicPr>
          <p:cNvPr id="613" name="Google Shape;61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4250" y="-475550"/>
            <a:ext cx="2108700" cy="210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5500" y="950575"/>
            <a:ext cx="3044400" cy="395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2950" y="-710850"/>
            <a:ext cx="2978699" cy="2978699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47"/>
          <p:cNvSpPr txBox="1"/>
          <p:nvPr/>
        </p:nvSpPr>
        <p:spPr>
          <a:xfrm>
            <a:off x="6650850" y="950575"/>
            <a:ext cx="24573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Learnings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617" name="Google Shape;617;p47"/>
          <p:cNvSpPr txBox="1"/>
          <p:nvPr/>
        </p:nvSpPr>
        <p:spPr>
          <a:xfrm>
            <a:off x="6253450" y="1535225"/>
            <a:ext cx="2248500" cy="30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Set Up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lang="en">
                <a:solidFill>
                  <a:schemeClr val="lt1"/>
                </a:solidFill>
              </a:rPr>
              <a:t>monthly analysis meetings to continue growth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Evolve offerings as we go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4th Format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1200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-Embrace strong intro leading to long form format </a:t>
            </a:r>
            <a:r>
              <a:rPr i="1" lang="en"/>
              <a:t>AVD</a:t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-Enable vertical bois with more content </a:t>
            </a:r>
            <a:r>
              <a:rPr i="1" lang="en"/>
              <a:t>growth</a:t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-Ask for subscribe ASAP </a:t>
            </a:r>
            <a:r>
              <a:rPr i="1" lang="en"/>
              <a:t>growth</a:t>
            </a:r>
            <a:endParaRPr i="1"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2650" y="-660800"/>
            <a:ext cx="2978699" cy="297869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/>
          <p:nvPr/>
        </p:nvSpPr>
        <p:spPr>
          <a:xfrm>
            <a:off x="174900" y="3161700"/>
            <a:ext cx="1243800" cy="14286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Pre-Intro</a:t>
            </a:r>
            <a:endParaRPr/>
          </a:p>
        </p:txBody>
      </p:sp>
      <p:sp>
        <p:nvSpPr>
          <p:cNvPr id="89" name="Google Shape;89;p16"/>
          <p:cNvSpPr/>
          <p:nvPr/>
        </p:nvSpPr>
        <p:spPr>
          <a:xfrm>
            <a:off x="1418700" y="3161700"/>
            <a:ext cx="699600" cy="14286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Cam opening</a:t>
            </a:r>
            <a:endParaRPr sz="1100"/>
          </a:p>
        </p:txBody>
      </p:sp>
      <p:sp>
        <p:nvSpPr>
          <p:cNvPr id="90" name="Google Shape;90;p16"/>
          <p:cNvSpPr/>
          <p:nvPr/>
        </p:nvSpPr>
        <p:spPr>
          <a:xfrm>
            <a:off x="2244600" y="3161700"/>
            <a:ext cx="981600" cy="14286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Iconic </a:t>
            </a:r>
            <a:r>
              <a:rPr lang="en"/>
              <a:t>Members</a:t>
            </a:r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3226200" y="3161700"/>
            <a:ext cx="612300" cy="14286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1st</a:t>
            </a:r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3838500" y="3161700"/>
            <a:ext cx="612300" cy="1428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2nd</a:t>
            </a:r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4450800" y="3161700"/>
            <a:ext cx="612300" cy="1428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3rd</a:t>
            </a:r>
            <a:endParaRPr/>
          </a:p>
        </p:txBody>
      </p:sp>
      <p:sp>
        <p:nvSpPr>
          <p:cNvPr id="94" name="Google Shape;94;p16"/>
          <p:cNvSpPr/>
          <p:nvPr/>
        </p:nvSpPr>
        <p:spPr>
          <a:xfrm>
            <a:off x="5063100" y="3161700"/>
            <a:ext cx="612300" cy="14286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4th</a:t>
            </a:r>
            <a:endParaRPr/>
          </a:p>
        </p:txBody>
      </p:sp>
      <p:sp>
        <p:nvSpPr>
          <p:cNvPr id="95" name="Google Shape;95;p16"/>
          <p:cNvSpPr/>
          <p:nvPr/>
        </p:nvSpPr>
        <p:spPr>
          <a:xfrm>
            <a:off x="5675400" y="3161700"/>
            <a:ext cx="1574700" cy="14286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Newton’s Law</a:t>
            </a:r>
            <a:endParaRPr/>
          </a:p>
        </p:txBody>
      </p:sp>
      <p:sp>
        <p:nvSpPr>
          <p:cNvPr id="96" name="Google Shape;96;p16"/>
          <p:cNvSpPr/>
          <p:nvPr/>
        </p:nvSpPr>
        <p:spPr>
          <a:xfrm>
            <a:off x="8249925" y="3161700"/>
            <a:ext cx="699600" cy="14286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Outro</a:t>
            </a:r>
            <a:endParaRPr/>
          </a:p>
        </p:txBody>
      </p:sp>
      <p:sp>
        <p:nvSpPr>
          <p:cNvPr id="97" name="Google Shape;97;p16"/>
          <p:cNvSpPr/>
          <p:nvPr/>
        </p:nvSpPr>
        <p:spPr>
          <a:xfrm>
            <a:off x="174900" y="2656425"/>
            <a:ext cx="1243800" cy="5052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1:00</a:t>
            </a: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1418700" y="2656425"/>
            <a:ext cx="699600" cy="5052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:30-1</a:t>
            </a:r>
            <a:endParaRPr/>
          </a:p>
        </p:txBody>
      </p:sp>
      <p:sp>
        <p:nvSpPr>
          <p:cNvPr id="99" name="Google Shape;99;p16"/>
          <p:cNvSpPr/>
          <p:nvPr/>
        </p:nvSpPr>
        <p:spPr>
          <a:xfrm>
            <a:off x="2244600" y="2656425"/>
            <a:ext cx="981600" cy="5052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:5-:30</a:t>
            </a:r>
            <a:endParaRPr/>
          </a:p>
        </p:txBody>
      </p:sp>
      <p:sp>
        <p:nvSpPr>
          <p:cNvPr id="100" name="Google Shape;100;p16"/>
          <p:cNvSpPr/>
          <p:nvPr/>
        </p:nvSpPr>
        <p:spPr>
          <a:xfrm>
            <a:off x="3226200" y="2656425"/>
            <a:ext cx="612300" cy="5052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5-10</a:t>
            </a:r>
            <a:endParaRPr/>
          </a:p>
        </p:txBody>
      </p:sp>
      <p:sp>
        <p:nvSpPr>
          <p:cNvPr id="101" name="Google Shape;101;p16"/>
          <p:cNvSpPr/>
          <p:nvPr/>
        </p:nvSpPr>
        <p:spPr>
          <a:xfrm>
            <a:off x="3838500" y="2656425"/>
            <a:ext cx="612300" cy="5052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5-10</a:t>
            </a: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4450800" y="2656425"/>
            <a:ext cx="612300" cy="505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2-3</a:t>
            </a:r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5063100" y="2656425"/>
            <a:ext cx="612300" cy="5052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5-10</a:t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5675400" y="2656425"/>
            <a:ext cx="1574700" cy="5052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20:00</a:t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8249925" y="2656425"/>
            <a:ext cx="699600" cy="5052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1:00</a:t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7250100" y="3161700"/>
            <a:ext cx="999900" cy="14286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Something?</a:t>
            </a:r>
            <a:endParaRPr sz="1200"/>
          </a:p>
        </p:txBody>
      </p:sp>
      <p:sp>
        <p:nvSpPr>
          <p:cNvPr id="107" name="Google Shape;107;p16"/>
          <p:cNvSpPr/>
          <p:nvPr/>
        </p:nvSpPr>
        <p:spPr>
          <a:xfrm>
            <a:off x="7250100" y="2656425"/>
            <a:ext cx="999900" cy="5052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15:00?</a:t>
            </a:r>
            <a:endParaRPr/>
          </a:p>
        </p:txBody>
      </p:sp>
      <p:sp>
        <p:nvSpPr>
          <p:cNvPr id="108" name="Google Shape;108;p16"/>
          <p:cNvSpPr/>
          <p:nvPr/>
        </p:nvSpPr>
        <p:spPr>
          <a:xfrm>
            <a:off x="6861350" y="1976200"/>
            <a:ext cx="1243800" cy="5955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1:00:00</a:t>
            </a:r>
            <a:endParaRPr/>
          </a:p>
        </p:txBody>
      </p:sp>
      <p:sp>
        <p:nvSpPr>
          <p:cNvPr id="109" name="Google Shape;109;p16"/>
          <p:cNvSpPr/>
          <p:nvPr/>
        </p:nvSpPr>
        <p:spPr>
          <a:xfrm>
            <a:off x="2099875" y="3161700"/>
            <a:ext cx="144600" cy="1428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6"/>
          <p:cNvSpPr/>
          <p:nvPr/>
        </p:nvSpPr>
        <p:spPr>
          <a:xfrm>
            <a:off x="2099875" y="2656425"/>
            <a:ext cx="144600" cy="5052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Pre-Intro</a:t>
            </a:r>
            <a:endParaRPr/>
          </a:p>
        </p:txBody>
      </p:sp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AVD (Hero): 18.5%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AVD pre PRE-INTRO: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AVD post PRE-INTRO:</a:t>
            </a:r>
            <a:endParaRPr/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2650" y="-710850"/>
            <a:ext cx="2978699" cy="297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5500" y="950575"/>
            <a:ext cx="3044400" cy="3954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/>
        </p:nvSpPr>
        <p:spPr>
          <a:xfrm>
            <a:off x="6650850" y="950575"/>
            <a:ext cx="24573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Learnings</a:t>
            </a:r>
            <a:endParaRPr sz="2100">
              <a:solidFill>
                <a:schemeClr val="lt1"/>
              </a:solidFill>
            </a:endParaRPr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4125" y="1118450"/>
            <a:ext cx="1218176" cy="5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/>
          <p:nvPr/>
        </p:nvSpPr>
        <p:spPr>
          <a:xfrm>
            <a:off x="2704725" y="1187100"/>
            <a:ext cx="11253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10:53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0075" y="1580550"/>
            <a:ext cx="1218176" cy="5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 txBox="1"/>
          <p:nvPr/>
        </p:nvSpPr>
        <p:spPr>
          <a:xfrm>
            <a:off x="2950675" y="1649200"/>
            <a:ext cx="11253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8:25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7800" y="2042625"/>
            <a:ext cx="1218176" cy="5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/>
        </p:nvSpPr>
        <p:spPr>
          <a:xfrm>
            <a:off x="3058400" y="2111275"/>
            <a:ext cx="11253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13:39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26" name="Google Shape;126;p17"/>
          <p:cNvSpPr txBox="1"/>
          <p:nvPr/>
        </p:nvSpPr>
        <p:spPr>
          <a:xfrm>
            <a:off x="6253450" y="1399750"/>
            <a:ext cx="22485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Pre-Intro adds ~5 minutes to AVD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6253450" y="2042625"/>
            <a:ext cx="22485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Keep doing &amp; enhance pre-intro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8" name="Google Shape;128;p17"/>
          <p:cNvSpPr txBox="1"/>
          <p:nvPr/>
        </p:nvSpPr>
        <p:spPr>
          <a:xfrm>
            <a:off x="6253450" y="2717725"/>
            <a:ext cx="22485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Pre-intro DOES NOT move viewers off platform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6520650" y="3372250"/>
            <a:ext cx="22485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Fight video had 10.1% from external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Previous</a:t>
            </a:r>
            <a:r>
              <a:rPr lang="en">
                <a:solidFill>
                  <a:schemeClr val="lt1"/>
                </a:solidFill>
              </a:rPr>
              <a:t> had .04%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Subscribers</a:t>
            </a:r>
            <a:endParaRPr/>
          </a:p>
        </p:txBody>
      </p:sp>
      <p:sp>
        <p:nvSpPr>
          <p:cNvPr id="135" name="Google Shape;13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Subscriptions (Hero) driven: 36,097 - 0.98%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Subscriptions (Clips) driven: 54,970 - 0.82%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2650" y="-710850"/>
            <a:ext cx="2978699" cy="297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5500" y="950575"/>
            <a:ext cx="3044400" cy="3954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 txBox="1"/>
          <p:nvPr/>
        </p:nvSpPr>
        <p:spPr>
          <a:xfrm>
            <a:off x="6650850" y="950575"/>
            <a:ext cx="24573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Learnings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6253450" y="1399750"/>
            <a:ext cx="22485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We need to ASK for subscriptions directly after pre-intro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	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40" name="Google Shape;14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150" y="2153225"/>
            <a:ext cx="5456575" cy="395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8450" y="2003525"/>
            <a:ext cx="1302024" cy="130202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8"/>
          <p:cNvSpPr txBox="1"/>
          <p:nvPr/>
        </p:nvSpPr>
        <p:spPr>
          <a:xfrm>
            <a:off x="2611475" y="2444150"/>
            <a:ext cx="23025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Subscriber test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973075" y="3150725"/>
            <a:ext cx="41766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6/23/2023 - Vic Blends episode we began ASKING for </a:t>
            </a:r>
            <a:r>
              <a:rPr lang="en" sz="1800">
                <a:solidFill>
                  <a:schemeClr val="lt1"/>
                </a:solidFill>
              </a:rPr>
              <a:t>subscriptions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44" name="Google Shape;144;p18"/>
          <p:cNvSpPr txBox="1"/>
          <p:nvPr/>
        </p:nvSpPr>
        <p:spPr>
          <a:xfrm>
            <a:off x="973075" y="3827650"/>
            <a:ext cx="41766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Subscribe rate before: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Subscribe rate after: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45" name="Google Shape;14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9900" y="3756725"/>
            <a:ext cx="1082107" cy="467492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8"/>
          <p:cNvSpPr txBox="1"/>
          <p:nvPr/>
        </p:nvSpPr>
        <p:spPr>
          <a:xfrm>
            <a:off x="3572393" y="3771186"/>
            <a:ext cx="999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.52%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47" name="Google Shape;14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89900" y="4365600"/>
            <a:ext cx="1082107" cy="467492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8"/>
          <p:cNvSpPr txBox="1"/>
          <p:nvPr/>
        </p:nvSpPr>
        <p:spPr>
          <a:xfrm>
            <a:off x="3522393" y="4380061"/>
            <a:ext cx="999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.83</a:t>
            </a:r>
            <a:r>
              <a:rPr lang="en" sz="1800">
                <a:solidFill>
                  <a:schemeClr val="lt1"/>
                </a:solidFill>
              </a:rPr>
              <a:t>%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49" name="Google Shape;149;p18"/>
          <p:cNvSpPr txBox="1"/>
          <p:nvPr/>
        </p:nvSpPr>
        <p:spPr>
          <a:xfrm>
            <a:off x="6203900" y="2456725"/>
            <a:ext cx="22485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b="1" lang="en">
                <a:solidFill>
                  <a:schemeClr val="lt1"/>
                </a:solidFill>
              </a:rPr>
              <a:t>GAME</a:t>
            </a:r>
            <a:r>
              <a:rPr lang="en">
                <a:solidFill>
                  <a:schemeClr val="lt1"/>
                </a:solidFill>
              </a:rPr>
              <a:t> - If we didn’t ask how many less subscribers would we have?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0" name="Google Shape;150;p18"/>
          <p:cNvSpPr txBox="1"/>
          <p:nvPr/>
        </p:nvSpPr>
        <p:spPr>
          <a:xfrm>
            <a:off x="6650850" y="3401875"/>
            <a:ext cx="22485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93,287 subs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Growth</a:t>
            </a:r>
            <a:endParaRPr/>
          </a:p>
        </p:txBody>
      </p:sp>
      <p:sp>
        <p:nvSpPr>
          <p:cNvPr id="156" name="Google Shape;15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2650" y="-710850"/>
            <a:ext cx="2978699" cy="297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878" y="1152475"/>
            <a:ext cx="4116250" cy="395485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9"/>
          <p:cNvSpPr txBox="1"/>
          <p:nvPr/>
        </p:nvSpPr>
        <p:spPr>
          <a:xfrm>
            <a:off x="658128" y="1287275"/>
            <a:ext cx="31017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Shorts (last 365 days)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60" name="Google Shape;160;p19"/>
          <p:cNvSpPr txBox="1"/>
          <p:nvPr/>
        </p:nvSpPr>
        <p:spPr>
          <a:xfrm>
            <a:off x="658128" y="1839150"/>
            <a:ext cx="3170700" cy="25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>
                <a:solidFill>
                  <a:schemeClr val="lt1"/>
                </a:solidFill>
              </a:rPr>
              <a:t>330,769 Subscribers</a:t>
            </a:r>
            <a:endParaRPr sz="1800">
              <a:solidFill>
                <a:schemeClr val="lt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>
                <a:solidFill>
                  <a:schemeClr val="lt1"/>
                </a:solidFill>
              </a:rPr>
              <a:t>49.8% of total subs driven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>
                <a:solidFill>
                  <a:schemeClr val="lt1"/>
                </a:solidFill>
              </a:rPr>
              <a:t>We need </a:t>
            </a:r>
            <a:r>
              <a:rPr b="1" lang="en" sz="1800">
                <a:solidFill>
                  <a:schemeClr val="lt1"/>
                </a:solidFill>
              </a:rPr>
              <a:t>more edit power</a:t>
            </a:r>
            <a:r>
              <a:rPr lang="en" sz="1800">
                <a:solidFill>
                  <a:schemeClr val="lt1"/>
                </a:solidFill>
              </a:rPr>
              <a:t> to get out as much as possible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>
                <a:solidFill>
                  <a:schemeClr val="lt1"/>
                </a:solidFill>
              </a:rPr>
              <a:t>Dream: Every segment is a clip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61" name="Google Shape;16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4553" y="1152475"/>
            <a:ext cx="4116250" cy="395485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9"/>
          <p:cNvSpPr txBox="1"/>
          <p:nvPr/>
        </p:nvSpPr>
        <p:spPr>
          <a:xfrm>
            <a:off x="5071803" y="1287275"/>
            <a:ext cx="31017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Hero</a:t>
            </a:r>
            <a:r>
              <a:rPr lang="en" sz="1800">
                <a:solidFill>
                  <a:schemeClr val="lt1"/>
                </a:solidFill>
              </a:rPr>
              <a:t> (last 365 days)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63" name="Google Shape;163;p19"/>
          <p:cNvSpPr txBox="1"/>
          <p:nvPr/>
        </p:nvSpPr>
        <p:spPr>
          <a:xfrm>
            <a:off x="5071803" y="1839150"/>
            <a:ext cx="3170700" cy="25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>
                <a:solidFill>
                  <a:schemeClr val="lt1"/>
                </a:solidFill>
              </a:rPr>
              <a:t>271,809 Subscribers</a:t>
            </a:r>
            <a:endParaRPr sz="1800">
              <a:solidFill>
                <a:schemeClr val="lt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>
                <a:solidFill>
                  <a:schemeClr val="lt1"/>
                </a:solidFill>
              </a:rPr>
              <a:t>40.9% </a:t>
            </a:r>
            <a:r>
              <a:rPr lang="en" sz="1800">
                <a:solidFill>
                  <a:schemeClr val="lt1"/>
                </a:solidFill>
              </a:rPr>
              <a:t>of total subs driven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Revenue</a:t>
            </a:r>
            <a:endParaRPr/>
          </a:p>
        </p:txBody>
      </p:sp>
      <p:sp>
        <p:nvSpPr>
          <p:cNvPr id="169" name="Google Shape;169;p20"/>
          <p:cNvSpPr txBox="1"/>
          <p:nvPr>
            <p:ph idx="1" type="body"/>
          </p:nvPr>
        </p:nvSpPr>
        <p:spPr>
          <a:xfrm>
            <a:off x="311700" y="1219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RPM Hero - $8.43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RPM Clip - $4.47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Total Hero Views: 3,648,649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Total Clip Views: 6,651,690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AVD (Hero): 18.5%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AVD (Clip): 39.9%</a:t>
            </a:r>
            <a:endParaRPr/>
          </a:p>
        </p:txBody>
      </p:sp>
      <p:pic>
        <p:nvPicPr>
          <p:cNvPr id="170" name="Google Shape;17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2650" y="-710850"/>
            <a:ext cx="2978699" cy="297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5500" y="950575"/>
            <a:ext cx="3044400" cy="395485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0"/>
          <p:cNvSpPr txBox="1"/>
          <p:nvPr/>
        </p:nvSpPr>
        <p:spPr>
          <a:xfrm>
            <a:off x="6650850" y="950575"/>
            <a:ext cx="24573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Learnings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173" name="Google Shape;173;p20"/>
          <p:cNvSpPr txBox="1"/>
          <p:nvPr/>
        </p:nvSpPr>
        <p:spPr>
          <a:xfrm>
            <a:off x="6253450" y="2524050"/>
            <a:ext cx="22485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Want more hero $?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b="1" lang="en">
                <a:solidFill>
                  <a:schemeClr val="lt1"/>
                </a:solidFill>
              </a:rPr>
              <a:t>Longer videos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	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74" name="Google Shape;17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3725" y="2061275"/>
            <a:ext cx="1592750" cy="5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0"/>
          <p:cNvSpPr txBox="1"/>
          <p:nvPr/>
        </p:nvSpPr>
        <p:spPr>
          <a:xfrm>
            <a:off x="3784325" y="2129925"/>
            <a:ext cx="17100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23 hero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76" name="Google Shape;17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1050" y="2530075"/>
            <a:ext cx="1390776" cy="5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0"/>
          <p:cNvSpPr txBox="1"/>
          <p:nvPr/>
        </p:nvSpPr>
        <p:spPr>
          <a:xfrm>
            <a:off x="3851650" y="2598725"/>
            <a:ext cx="17100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174</a:t>
            </a:r>
            <a:r>
              <a:rPr lang="en" sz="1800">
                <a:solidFill>
                  <a:schemeClr val="lt1"/>
                </a:solidFill>
              </a:rPr>
              <a:t> clips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78" name="Google Shape;17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3025" y="3067775"/>
            <a:ext cx="1218176" cy="5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0"/>
          <p:cNvSpPr txBox="1"/>
          <p:nvPr/>
        </p:nvSpPr>
        <p:spPr>
          <a:xfrm>
            <a:off x="2933625" y="3136425"/>
            <a:ext cx="11253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10:53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80" name="Google Shape;18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3325" y="3503850"/>
            <a:ext cx="950999" cy="5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0"/>
          <p:cNvSpPr txBox="1"/>
          <p:nvPr/>
        </p:nvSpPr>
        <p:spPr>
          <a:xfrm>
            <a:off x="3033925" y="3572500"/>
            <a:ext cx="17100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4:00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82" name="Google Shape;182;p20"/>
          <p:cNvSpPr txBox="1"/>
          <p:nvPr/>
        </p:nvSpPr>
        <p:spPr>
          <a:xfrm>
            <a:off x="6253450" y="3335525"/>
            <a:ext cx="22485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Want more clips $?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b="1" lang="en">
                <a:solidFill>
                  <a:schemeClr val="lt1"/>
                </a:solidFill>
              </a:rPr>
              <a:t>More views per clip</a:t>
            </a:r>
            <a:endParaRPr b="1"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b="1" lang="en">
                <a:solidFill>
                  <a:schemeClr val="lt1"/>
                </a:solidFill>
              </a:rPr>
              <a:t>ROS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	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3" name="Google Shape;183;p20"/>
          <p:cNvSpPr txBox="1"/>
          <p:nvPr/>
        </p:nvSpPr>
        <p:spPr>
          <a:xfrm>
            <a:off x="6253450" y="1535225"/>
            <a:ext cx="22485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Hero &amp; Clips have generated the same amount of $ </a:t>
            </a:r>
            <a:r>
              <a:rPr lang="en" sz="800">
                <a:solidFill>
                  <a:schemeClr val="lt1"/>
                </a:solidFill>
              </a:rPr>
              <a:t>(to the thousand)</a:t>
            </a:r>
            <a:endParaRPr sz="8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GAME!</a:t>
            </a:r>
            <a:endParaRPr/>
          </a:p>
        </p:txBody>
      </p:sp>
      <p:sp>
        <p:nvSpPr>
          <p:cNvPr id="189" name="Google Shape;18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2650" y="-710850"/>
            <a:ext cx="2978699" cy="297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775" y="3031899"/>
            <a:ext cx="3596125" cy="1950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763" y="1017726"/>
            <a:ext cx="3596125" cy="197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1"/>
          <p:cNvSpPr/>
          <p:nvPr/>
        </p:nvSpPr>
        <p:spPr>
          <a:xfrm>
            <a:off x="1604263" y="4217575"/>
            <a:ext cx="1127100" cy="699600"/>
          </a:xfrm>
          <a:prstGeom prst="rect">
            <a:avLst/>
          </a:prstGeom>
          <a:solidFill>
            <a:srgbClr val="5EFF00">
              <a:alpha val="626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7.9%</a:t>
            </a:r>
            <a:endParaRPr b="1" sz="2800"/>
          </a:p>
        </p:txBody>
      </p:sp>
      <p:sp>
        <p:nvSpPr>
          <p:cNvPr id="194" name="Google Shape;194;p21"/>
          <p:cNvSpPr/>
          <p:nvPr/>
        </p:nvSpPr>
        <p:spPr>
          <a:xfrm>
            <a:off x="1604263" y="2267850"/>
            <a:ext cx="1127100" cy="699600"/>
          </a:xfrm>
          <a:prstGeom prst="rect">
            <a:avLst/>
          </a:prstGeom>
          <a:solidFill>
            <a:srgbClr val="FF0000">
              <a:alpha val="626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4.3</a:t>
            </a:r>
            <a:r>
              <a:rPr b="1" lang="en" sz="2800"/>
              <a:t>%</a:t>
            </a:r>
            <a:endParaRPr b="1" sz="2800"/>
          </a:p>
        </p:txBody>
      </p:sp>
      <p:pic>
        <p:nvPicPr>
          <p:cNvPr id="195" name="Google Shape;19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3550" y="850250"/>
            <a:ext cx="3180851" cy="413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1"/>
          <p:cNvSpPr txBox="1"/>
          <p:nvPr/>
        </p:nvSpPr>
        <p:spPr>
          <a:xfrm>
            <a:off x="6650850" y="950575"/>
            <a:ext cx="24573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Learnings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197" name="Google Shape;197;p21"/>
          <p:cNvSpPr txBox="1"/>
          <p:nvPr/>
        </p:nvSpPr>
        <p:spPr>
          <a:xfrm>
            <a:off x="6253450" y="1535225"/>
            <a:ext cx="22485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Extremely expressive faces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198" name="Google Shape;198;p21"/>
          <p:cNvSpPr txBox="1"/>
          <p:nvPr/>
        </p:nvSpPr>
        <p:spPr>
          <a:xfrm>
            <a:off x="6253450" y="2167800"/>
            <a:ext cx="22485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Faces cover higher % of image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199" name="Google Shape;199;p21"/>
          <p:cNvSpPr txBox="1"/>
          <p:nvPr/>
        </p:nvSpPr>
        <p:spPr>
          <a:xfrm>
            <a:off x="6253450" y="2714575"/>
            <a:ext cx="22485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None of these faces were taken by us</a:t>
            </a:r>
            <a:endParaRPr sz="8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